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Montserra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nvidia.com/cuda-toolkit" TargetMode="External"/><Relationship Id="rId3" Type="http://schemas.openxmlformats.org/officeDocument/2006/relationships/hyperlink" Target="https://developer.nvidia.com/cuda-toolk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471c84227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471c84227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716c70685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716c70685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716c70685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716c70685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716c70685_1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716c70685_1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16c70685_1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16c70685_1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716c70685_1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716c70685_1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716c70685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716c70685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716c70685_1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716c70685_1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716c70685_1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716c70685_1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716c70685_1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716c70685_1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716c70685_1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716c70685_1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71c84227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71c84227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716c70685_1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716c70685_1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716c70685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716c70685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16c70685_1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16c70685_1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716c70685_1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716c70685_1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716c70685_1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716c70685_1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716c70685_1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716c70685_1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716c70685_1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716c70685_1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812659c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812659c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716c70685_1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716c70685_1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716c70685_1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716c70685_1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812659ca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812659ca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716c70685_1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716c70685_1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716c70685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716c70685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716c70685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716c70685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716c70685_1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716c70685_1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716c70685_1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716c70685_1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716c7068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716c7068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716c70685_1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716c70685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716c70685_1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716c70685_1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71c84227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71c84227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71c8422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71c8422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812659c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812659c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71c8422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71c8422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71c8422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71c8422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71c84227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71c84227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71c84227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71c84227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71c84227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71c8422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71c84227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71c84227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71c84227e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71c84227e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71c84227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71c84227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71c84227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71c84227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716c70685_1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716c70685_1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716c70685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716c70685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716c70685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716c7068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716c70685_3_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4716c70685_3_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716c70685_3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716c70685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GPUs were designed as graphics accelerators, becoming more programmable over the 90s, culminating in NVIDIA's first GPU in 1999. Researchers and scientists rapidly began to apply the excellent floating point performance of this GPU for general purpose computing. In 2003, a team of researchers led by Ian Buck unveiled Brook, the first widely adopted programming model to extend C with data-parallel constructs. Ian Buck later joined NVIDIA and led the launch of CUDA in 2006, the world's first solution for general-computing on GPUs.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its inception, the CUDA ecosystem has grown rapidly to include software development tools, services and partner-based solutions. The</a:t>
            </a:r>
            <a:r>
              <a:rPr lang="en">
                <a:solidFill>
                  <a:schemeClr val="dk1"/>
                </a:solidFill>
                <a:uFill>
                  <a:noFill/>
                </a:uFill>
                <a:hlinkClick r:id="rId2"/>
              </a:rPr>
              <a:t> </a:t>
            </a:r>
            <a:r>
              <a:rPr lang="en" u="sng">
                <a:solidFill>
                  <a:schemeClr val="hlink"/>
                </a:solidFill>
                <a:hlinkClick r:id="rId3"/>
              </a:rPr>
              <a:t>CUDA Toolkit</a:t>
            </a:r>
            <a:r>
              <a:rPr lang="en">
                <a:solidFill>
                  <a:schemeClr val="dk1"/>
                </a:solidFill>
              </a:rPr>
              <a:t> includes libraries, debugging and optimization tools, a compiler and a runtime library to deploy your application. You'll also find code samples, programming guides, user manuals, API references and other documentation to help you get started.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716c70685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716c70685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716c70685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716c70685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716c70685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716c70685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PTX?</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obj">
  <p:cSld name="OBJECT">
    <p:spTree>
      <p:nvGrpSpPr>
        <p:cNvPr id="50" name="Shape 50"/>
        <p:cNvGrpSpPr/>
        <p:nvPr/>
      </p:nvGrpSpPr>
      <p:grpSpPr>
        <a:xfrm>
          <a:off x="0" y="0"/>
          <a:ext cx="0" cy="0"/>
          <a:chOff x="0" y="0"/>
          <a:chExt cx="0" cy="0"/>
        </a:xfrm>
      </p:grpSpPr>
      <p:sp>
        <p:nvSpPr>
          <p:cNvPr id="51" name="Google Shape;51;p13"/>
          <p:cNvSpPr txBox="1"/>
          <p:nvPr>
            <p:ph idx="11" type="ftr"/>
          </p:nvPr>
        </p:nvSpPr>
        <p:spPr>
          <a:xfrm>
            <a:off x="65616" y="4998228"/>
            <a:ext cx="1070100" cy="116400"/>
          </a:xfrm>
          <a:prstGeom prst="rect">
            <a:avLst/>
          </a:prstGeom>
          <a:noFill/>
          <a:ln>
            <a:noFill/>
          </a:ln>
        </p:spPr>
        <p:txBody>
          <a:bodyPr anchorCtr="0" anchor="t" bIns="0" lIns="0" spcFirstLastPara="1" rIns="0" wrap="square" tIns="0"/>
          <a:lstStyle>
            <a:lvl1pPr lvl="0" rtl="0" algn="l">
              <a:spcBef>
                <a:spcPts val="0"/>
              </a:spcBef>
              <a:spcAft>
                <a:spcPts val="0"/>
              </a:spcAft>
              <a:buSzPts val="1400"/>
              <a:buNone/>
              <a:defRPr b="0" i="0" sz="700">
                <a:solidFill>
                  <a:srgbClr val="7E7E7E"/>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3"/>
          <p:cNvSpPr txBox="1"/>
          <p:nvPr>
            <p:ph idx="10" type="dt"/>
          </p:nvPr>
        </p:nvSpPr>
        <p:spPr>
          <a:xfrm>
            <a:off x="457200" y="4783455"/>
            <a:ext cx="2103000" cy="257400"/>
          </a:xfrm>
          <a:prstGeom prst="rect">
            <a:avLst/>
          </a:prstGeom>
          <a:noFill/>
          <a:ln>
            <a:noFill/>
          </a:ln>
        </p:spPr>
        <p:txBody>
          <a:bodyPr anchorCtr="0" anchor="t" bIns="0" lIns="0" spcFirstLastPara="1" rIns="0" wrap="square" tIns="0"/>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3"/>
          <p:cNvSpPr txBox="1"/>
          <p:nvPr>
            <p:ph idx="12" type="sldNum"/>
          </p:nvPr>
        </p:nvSpPr>
        <p:spPr>
          <a:xfrm>
            <a:off x="6583680" y="4783455"/>
            <a:ext cx="2103000" cy="2574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PeQ20YV846L0WZzigEjyuXOpdaGPGqa0/view" TargetMode="External"/><Relationship Id="rId4" Type="http://schemas.openxmlformats.org/officeDocument/2006/relationships/image" Target="../media/image1.png"/><Relationship Id="rId5" Type="http://schemas.openxmlformats.org/officeDocument/2006/relationships/hyperlink" Target="http://drive.google.com/file/d/1PeQ20YV846L0WZzigEjyuXOpdaGPGqa0/vie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P28LKWTzrI" TargetMode="Externa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jp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jp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 name="Google Shape;59;p14"/>
          <p:cNvSpPr/>
          <p:nvPr/>
        </p:nvSpPr>
        <p:spPr>
          <a:xfrm>
            <a:off x="7142880" y="135599"/>
            <a:ext cx="1856100" cy="421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 name="Google Shape;60;p14"/>
          <p:cNvSpPr txBox="1"/>
          <p:nvPr/>
        </p:nvSpPr>
        <p:spPr>
          <a:xfrm>
            <a:off x="65765" y="4880091"/>
            <a:ext cx="1070100" cy="116700"/>
          </a:xfrm>
          <a:prstGeom prst="rect">
            <a:avLst/>
          </a:prstGeom>
          <a:noFill/>
          <a:ln>
            <a:noFill/>
          </a:ln>
        </p:spPr>
        <p:txBody>
          <a:bodyPr anchorCtr="0" anchor="t" bIns="0" lIns="0" spcFirstLastPara="1" rIns="0" wrap="square" tIns="3175">
            <a:noAutofit/>
          </a:bodyPr>
          <a:lstStyle/>
          <a:p>
            <a:pPr indent="0" lvl="0" marL="0" rtl="0" algn="l">
              <a:spcBef>
                <a:spcPts val="0"/>
              </a:spcBef>
              <a:spcAft>
                <a:spcPts val="0"/>
              </a:spcAft>
              <a:buNone/>
            </a:pPr>
            <a:r>
              <a:t/>
            </a:r>
            <a:endParaRPr sz="800">
              <a:solidFill>
                <a:srgbClr val="7E7E7E"/>
              </a:solidFill>
            </a:endParaRPr>
          </a:p>
        </p:txBody>
      </p:sp>
      <p:sp>
        <p:nvSpPr>
          <p:cNvPr id="61" name="Google Shape;61;p14"/>
          <p:cNvSpPr txBox="1"/>
          <p:nvPr/>
        </p:nvSpPr>
        <p:spPr>
          <a:xfrm>
            <a:off x="330325" y="2771100"/>
            <a:ext cx="7892400" cy="8928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6000">
                <a:solidFill>
                  <a:srgbClr val="73B800"/>
                </a:solidFill>
                <a:latin typeface="Montserrat"/>
                <a:ea typeface="Montserrat"/>
                <a:cs typeface="Montserrat"/>
                <a:sym typeface="Montserrat"/>
              </a:rPr>
              <a:t> </a:t>
            </a:r>
            <a:r>
              <a:rPr b="1" lang="en" sz="6000">
                <a:solidFill>
                  <a:srgbClr val="73B800"/>
                </a:solidFill>
                <a:latin typeface="Montserrat"/>
                <a:ea typeface="Montserrat"/>
                <a:cs typeface="Montserrat"/>
                <a:sym typeface="Montserrat"/>
              </a:rPr>
              <a:t>CUDA C/C++ </a:t>
            </a:r>
            <a:endParaRPr sz="6000">
              <a:latin typeface="Montserrat"/>
              <a:ea typeface="Montserrat"/>
              <a:cs typeface="Montserrat"/>
              <a:sym typeface="Montserrat"/>
            </a:endParaRPr>
          </a:p>
          <a:p>
            <a:pPr indent="0" lvl="0" marL="12700" marR="0" rtl="0" algn="l">
              <a:lnSpc>
                <a:spcPct val="100000"/>
              </a:lnSpc>
              <a:spcBef>
                <a:spcPts val="30"/>
              </a:spcBef>
              <a:spcAft>
                <a:spcPts val="0"/>
              </a:spcAft>
              <a:buNone/>
            </a:pPr>
            <a:r>
              <a:t/>
            </a:r>
            <a:endParaRPr sz="2400">
              <a:latin typeface="Montserrat"/>
              <a:ea typeface="Montserrat"/>
              <a:cs typeface="Montserrat"/>
              <a:sym typeface="Montserrat"/>
            </a:endParaRPr>
          </a:p>
        </p:txBody>
      </p:sp>
      <p:sp>
        <p:nvSpPr>
          <p:cNvPr id="62" name="Google Shape;62;p14"/>
          <p:cNvSpPr txBox="1"/>
          <p:nvPr/>
        </p:nvSpPr>
        <p:spPr>
          <a:xfrm>
            <a:off x="226175" y="3663900"/>
            <a:ext cx="3459600" cy="1332900"/>
          </a:xfrm>
          <a:prstGeom prst="rect">
            <a:avLst/>
          </a:prstGeom>
          <a:noFill/>
          <a:ln>
            <a:noFill/>
          </a:ln>
        </p:spPr>
        <p:txBody>
          <a:bodyPr anchorCtr="0" anchor="t" bIns="0" lIns="0" spcFirstLastPara="1" rIns="0" wrap="square" tIns="12700">
            <a:noAutofit/>
          </a:bodyPr>
          <a:lstStyle/>
          <a:p>
            <a:pPr indent="0" lvl="0" marL="0" rtl="0" algn="l">
              <a:spcBef>
                <a:spcPts val="0"/>
              </a:spcBef>
              <a:spcAft>
                <a:spcPts val="0"/>
              </a:spcAft>
              <a:buNone/>
            </a:pPr>
            <a:r>
              <a:t/>
            </a:r>
            <a:endParaRPr b="1" sz="2000">
              <a:solidFill>
                <a:schemeClr val="lt1"/>
              </a:solidFill>
              <a:latin typeface="Montserrat"/>
              <a:ea typeface="Montserrat"/>
              <a:cs typeface="Montserrat"/>
              <a:sym typeface="Montserrat"/>
            </a:endParaRPr>
          </a:p>
          <a:p>
            <a:pPr indent="0" lvl="0" marL="12700" rtl="0" algn="l">
              <a:spcBef>
                <a:spcPts val="0"/>
              </a:spcBef>
              <a:spcAft>
                <a:spcPts val="0"/>
              </a:spcAft>
              <a:buNone/>
            </a:pPr>
            <a:r>
              <a:rPr b="1" lang="en">
                <a:solidFill>
                  <a:schemeClr val="lt1"/>
                </a:solidFill>
                <a:latin typeface="Montserrat"/>
                <a:ea typeface="Montserrat"/>
                <a:cs typeface="Montserrat"/>
                <a:sym typeface="Montserrat"/>
              </a:rPr>
              <a:t>Shrey Tiwari - 01FB16ECS368</a:t>
            </a:r>
            <a:endParaRPr b="1">
              <a:solidFill>
                <a:schemeClr val="lt1"/>
              </a:solidFill>
              <a:latin typeface="Montserrat"/>
              <a:ea typeface="Montserrat"/>
              <a:cs typeface="Montserrat"/>
              <a:sym typeface="Montserrat"/>
            </a:endParaRPr>
          </a:p>
          <a:p>
            <a:pPr indent="0" lvl="0" marL="12700" rtl="0" algn="l">
              <a:spcBef>
                <a:spcPts val="0"/>
              </a:spcBef>
              <a:spcAft>
                <a:spcPts val="0"/>
              </a:spcAft>
              <a:buNone/>
            </a:pPr>
            <a:r>
              <a:rPr b="1" lang="en">
                <a:solidFill>
                  <a:schemeClr val="lt1"/>
                </a:solidFill>
                <a:latin typeface="Montserrat"/>
                <a:ea typeface="Montserrat"/>
                <a:cs typeface="Montserrat"/>
                <a:sym typeface="Montserrat"/>
              </a:rPr>
              <a:t>Sumanth V Rao - 01FB16ECS402 </a:t>
            </a:r>
            <a:endParaRPr b="1">
              <a:solidFill>
                <a:schemeClr val="lt1"/>
              </a:solidFill>
              <a:latin typeface="Montserrat"/>
              <a:ea typeface="Montserrat"/>
              <a:cs typeface="Montserrat"/>
              <a:sym typeface="Montserrat"/>
            </a:endParaRPr>
          </a:p>
          <a:p>
            <a:pPr indent="0" lvl="0" marL="12700" rtl="0" algn="l">
              <a:spcBef>
                <a:spcPts val="0"/>
              </a:spcBef>
              <a:spcAft>
                <a:spcPts val="0"/>
              </a:spcAft>
              <a:buClr>
                <a:schemeClr val="dk1"/>
              </a:buClr>
              <a:buFont typeface="Arial"/>
              <a:buNone/>
            </a:pPr>
            <a:r>
              <a:rPr b="1" lang="en">
                <a:solidFill>
                  <a:schemeClr val="lt1"/>
                </a:solidFill>
                <a:latin typeface="Montserrat"/>
                <a:ea typeface="Montserrat"/>
                <a:cs typeface="Montserrat"/>
                <a:sym typeface="Montserrat"/>
              </a:rPr>
              <a:t>Sumedh Basarkod - 01FB16ECS403</a:t>
            </a:r>
            <a:endParaRPr b="1">
              <a:solidFill>
                <a:schemeClr val="lt1"/>
              </a:solidFill>
              <a:latin typeface="Montserrat"/>
              <a:ea typeface="Montserrat"/>
              <a:cs typeface="Montserrat"/>
              <a:sym typeface="Montserrat"/>
            </a:endParaRPr>
          </a:p>
          <a:p>
            <a:pPr indent="0" lvl="0" marL="12700" marR="0" rtl="0" algn="l">
              <a:lnSpc>
                <a:spcPct val="100000"/>
              </a:lnSpc>
              <a:spcBef>
                <a:spcPts val="0"/>
              </a:spcBef>
              <a:spcAft>
                <a:spcPts val="0"/>
              </a:spcAft>
              <a:buNone/>
            </a:pPr>
            <a:r>
              <a:rPr b="1" lang="en">
                <a:solidFill>
                  <a:srgbClr val="FFFFFF"/>
                </a:solidFill>
                <a:latin typeface="Montserrat"/>
                <a:ea typeface="Montserrat"/>
                <a:cs typeface="Montserrat"/>
                <a:sym typeface="Montserrat"/>
              </a:rPr>
              <a:t>Suraj Aralihalli - 01FB16ECS405</a:t>
            </a:r>
            <a:endParaRPr b="1">
              <a:solidFill>
                <a:srgbClr val="FFFFFF"/>
              </a:solidFill>
              <a:latin typeface="Montserrat"/>
              <a:ea typeface="Montserrat"/>
              <a:cs typeface="Montserrat"/>
              <a:sym typeface="Montserrat"/>
            </a:endParaRPr>
          </a:p>
          <a:p>
            <a:pPr indent="0" lvl="0" marL="1270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a:p>
            <a:pPr indent="0" lvl="0" marL="1270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a:p>
            <a:pPr indent="0" lvl="0" marL="1270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a:p>
            <a:pPr indent="0" lvl="0" marL="1270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a:p>
            <a:pPr indent="0" lvl="0" marL="12700" marR="0" rtl="0" algn="l">
              <a:lnSpc>
                <a:spcPct val="100000"/>
              </a:lnSpc>
              <a:spcBef>
                <a:spcPts val="0"/>
              </a:spcBef>
              <a:spcAft>
                <a:spcPts val="0"/>
              </a:spcAft>
              <a:buNone/>
            </a:pPr>
            <a:r>
              <a:t/>
            </a:r>
            <a:endParaRPr b="1" sz="20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211638" y="276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Compiling CUDA code</a:t>
            </a:r>
            <a:endParaRPr b="1">
              <a:solidFill>
                <a:srgbClr val="FFFBFC"/>
              </a:solidFill>
              <a:latin typeface="Montserrat"/>
              <a:ea typeface="Montserrat"/>
              <a:cs typeface="Montserrat"/>
              <a:sym typeface="Montserrat"/>
            </a:endParaRPr>
          </a:p>
        </p:txBody>
      </p:sp>
      <p:pic>
        <p:nvPicPr>
          <p:cNvPr id="121" name="Google Shape;121;p23"/>
          <p:cNvPicPr preferRelativeResize="0"/>
          <p:nvPr/>
        </p:nvPicPr>
        <p:blipFill>
          <a:blip r:embed="rId3">
            <a:alphaModFix/>
          </a:blip>
          <a:stretch>
            <a:fillRect/>
          </a:stretch>
        </p:blipFill>
        <p:spPr>
          <a:xfrm>
            <a:off x="1690400" y="1017725"/>
            <a:ext cx="5496300" cy="388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3970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a:solidFill>
                  <a:srgbClr val="FFFFFF"/>
                </a:solidFill>
                <a:latin typeface="Montserrat"/>
                <a:ea typeface="Montserrat"/>
                <a:cs typeface="Montserrat"/>
                <a:sym typeface="Montserrat"/>
              </a:rPr>
              <a:t>HOST and DEVICE</a:t>
            </a:r>
            <a:endParaRPr b="1">
              <a:solidFill>
                <a:srgbClr val="FFFFFF"/>
              </a:solidFill>
              <a:latin typeface="Montserrat"/>
              <a:ea typeface="Montserrat"/>
              <a:cs typeface="Montserrat"/>
              <a:sym typeface="Montserrat"/>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42900" lvl="0" marL="457200" rtl="0" algn="l">
              <a:spcBef>
                <a:spcPts val="160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Host : This is the CPU. The system RAM, disks and other peripheral devices are all in the control of Host</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Device : This is the GPU. It has its own RAM and cannot access system RAM, disks or other peripheral devices.</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a:solidFill>
                  <a:srgbClr val="FFFFFF"/>
                </a:solidFill>
                <a:latin typeface="Montserrat"/>
                <a:ea typeface="Montserrat"/>
                <a:cs typeface="Montserrat"/>
                <a:sym typeface="Montserrat"/>
              </a:rPr>
              <a:t>CUDA KERNELS</a:t>
            </a:r>
            <a:endParaRPr b="1">
              <a:solidFill>
                <a:srgbClr val="FFFFFF"/>
              </a:solidFill>
              <a:latin typeface="Montserrat"/>
              <a:ea typeface="Montserrat"/>
              <a:cs typeface="Montserrat"/>
              <a:sym typeface="Montserrat"/>
            </a:endParaRPr>
          </a:p>
        </p:txBody>
      </p:sp>
      <p:sp>
        <p:nvSpPr>
          <p:cNvPr id="133" name="Google Shape;133;p25"/>
          <p:cNvSpPr txBox="1"/>
          <p:nvPr>
            <p:ph idx="1" type="body"/>
          </p:nvPr>
        </p:nvSpPr>
        <p:spPr>
          <a:xfrm>
            <a:off x="311700" y="733800"/>
            <a:ext cx="8520600" cy="3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Kernel: Function that executes on GPU and can be </a:t>
            </a:r>
            <a:r>
              <a:rPr lang="en">
                <a:solidFill>
                  <a:srgbClr val="FFFFFF"/>
                </a:solidFill>
                <a:latin typeface="Montserrat"/>
                <a:ea typeface="Montserrat"/>
                <a:cs typeface="Montserrat"/>
                <a:sym typeface="Montserrat"/>
              </a:rPr>
              <a:t>called</a:t>
            </a:r>
            <a:r>
              <a:rPr lang="en">
                <a:solidFill>
                  <a:srgbClr val="FFFFFF"/>
                </a:solidFill>
                <a:latin typeface="Montserrat"/>
                <a:ea typeface="Montserrat"/>
                <a:cs typeface="Montserrat"/>
                <a:sym typeface="Montserrat"/>
              </a:rPr>
              <a:t> from host (CPU).</a:t>
            </a:r>
            <a:endParaRPr>
              <a:solidFill>
                <a:srgbClr val="FFFFFF"/>
              </a:solidFill>
              <a:latin typeface="Montserrat"/>
              <a:ea typeface="Montserrat"/>
              <a:cs typeface="Montserrat"/>
              <a:sym typeface="Montserrat"/>
            </a:endParaRPr>
          </a:p>
          <a:p>
            <a:pPr indent="-342900" lvl="0" marL="457200" rtl="0" algn="l">
              <a:spcBef>
                <a:spcPts val="160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Can only access GPU memory</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No variable number of arguments</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No Static Variables</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They are usually executed </a:t>
            </a:r>
            <a:r>
              <a:rPr lang="en">
                <a:solidFill>
                  <a:srgbClr val="FFFFFF"/>
                </a:solidFill>
                <a:latin typeface="Montserrat"/>
                <a:ea typeface="Montserrat"/>
                <a:cs typeface="Montserrat"/>
                <a:sym typeface="Montserrat"/>
              </a:rPr>
              <a:t> one by 100's or even 1000's of threads at a time. </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a:solidFill>
                  <a:srgbClr val="FFFFFF"/>
                </a:solidFill>
                <a:latin typeface="Montserrat"/>
                <a:ea typeface="Montserrat"/>
                <a:cs typeface="Montserrat"/>
                <a:sym typeface="Montserrat"/>
              </a:rPr>
              <a:t>They are written in CUDA C.The CPU launches the kernels with a special syntax to let the GPU know how many threads to be used.</a:t>
            </a:r>
            <a:endParaRPr>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FUNCTION QUALIFIERS</a:t>
            </a:r>
            <a:endParaRPr b="1">
              <a:solidFill>
                <a:srgbClr val="FFFBFC"/>
              </a:solidFill>
              <a:latin typeface="Montserrat"/>
              <a:ea typeface="Montserrat"/>
              <a:cs typeface="Montserrat"/>
              <a:sym typeface="Montserrat"/>
            </a:endParaRPr>
          </a:p>
        </p:txBody>
      </p:sp>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We designate Functions as Kernels by placing the function qualifiers before its name.</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 So if we put global beside a function , now that’s a kernel)</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1. </a:t>
            </a:r>
            <a:r>
              <a:rPr lang="en">
                <a:solidFill>
                  <a:srgbClr val="00FF00"/>
                </a:solidFill>
                <a:latin typeface="Montserrat"/>
                <a:ea typeface="Montserrat"/>
                <a:cs typeface="Montserrat"/>
                <a:sym typeface="Montserrat"/>
              </a:rPr>
              <a:t>__global__</a:t>
            </a:r>
            <a:r>
              <a:rPr lang="en">
                <a:solidFill>
                  <a:srgbClr val="FFFFFF"/>
                </a:solidFill>
                <a:latin typeface="Montserrat"/>
                <a:ea typeface="Montserrat"/>
                <a:cs typeface="Montserrat"/>
                <a:sym typeface="Montserrat"/>
              </a:rPr>
              <a:t> Called by host, runs on GPU</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2. </a:t>
            </a:r>
            <a:r>
              <a:rPr lang="en">
                <a:solidFill>
                  <a:srgbClr val="00FF00"/>
                </a:solidFill>
                <a:latin typeface="Montserrat"/>
                <a:ea typeface="Montserrat"/>
                <a:cs typeface="Montserrat"/>
                <a:sym typeface="Montserrat"/>
              </a:rPr>
              <a:t>__device__</a:t>
            </a:r>
            <a:r>
              <a:rPr lang="en">
                <a:solidFill>
                  <a:srgbClr val="FFFFFF"/>
                </a:solidFill>
                <a:latin typeface="Montserrat"/>
                <a:ea typeface="Montserrat"/>
                <a:cs typeface="Montserrat"/>
                <a:sym typeface="Montserrat"/>
              </a:rPr>
              <a:t> Called by GPU, runs on GPU</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3. </a:t>
            </a:r>
            <a:r>
              <a:rPr lang="en">
                <a:solidFill>
                  <a:srgbClr val="00FF00"/>
                </a:solidFill>
                <a:latin typeface="Montserrat"/>
                <a:ea typeface="Montserrat"/>
                <a:cs typeface="Montserrat"/>
                <a:sym typeface="Montserrat"/>
              </a:rPr>
              <a:t>__host__</a:t>
            </a:r>
            <a:r>
              <a:rPr lang="en">
                <a:solidFill>
                  <a:srgbClr val="FFFFFF"/>
                </a:solidFill>
                <a:latin typeface="Montserrat"/>
                <a:ea typeface="Montserrat"/>
                <a:cs typeface="Montserrat"/>
                <a:sym typeface="Montserrat"/>
              </a:rPr>
              <a:t> (or no qualifier ) called by host , runs on host</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These Qualifiers determine how functions are compiled.</a:t>
            </a:r>
            <a:endParaRPr>
              <a:solidFill>
                <a:schemeClr val="lt1"/>
              </a:solidFill>
              <a:latin typeface="Montserrat"/>
              <a:ea typeface="Montserrat"/>
              <a:cs typeface="Montserrat"/>
              <a:sym typeface="Montserrat"/>
            </a:endParaRPr>
          </a:p>
          <a:p>
            <a:pPr indent="-342900" lvl="0" marL="457200" rtl="0" algn="l">
              <a:spcBef>
                <a:spcPts val="1600"/>
              </a:spcBef>
              <a:spcAft>
                <a:spcPts val="0"/>
              </a:spcAft>
              <a:buClr>
                <a:schemeClr val="lt1"/>
              </a:buClr>
              <a:buSzPts val="1800"/>
              <a:buFont typeface="Montserrat"/>
              <a:buChar char="-"/>
            </a:pPr>
            <a:r>
              <a:rPr lang="en">
                <a:solidFill>
                  <a:schemeClr val="lt1"/>
                </a:solidFill>
                <a:latin typeface="Montserrat"/>
                <a:ea typeface="Montserrat"/>
                <a:cs typeface="Montserrat"/>
                <a:sym typeface="Montserrat"/>
              </a:rPr>
              <a:t>Controls which compiler is used to compile functions</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CUDA KERNELS: PARALLEL THREADS</a:t>
            </a:r>
            <a:endParaRPr b="1">
              <a:solidFill>
                <a:srgbClr val="FFFBFC"/>
              </a:solidFill>
              <a:latin typeface="Montserrat"/>
              <a:ea typeface="Montserrat"/>
              <a:cs typeface="Montserrat"/>
              <a:sym typeface="Montserrat"/>
            </a:endParaRPr>
          </a:p>
        </p:txBody>
      </p:sp>
      <p:sp>
        <p:nvSpPr>
          <p:cNvPr id="145" name="Google Shape;145;p27"/>
          <p:cNvSpPr txBox="1"/>
          <p:nvPr>
            <p:ph idx="1" type="body"/>
          </p:nvPr>
        </p:nvSpPr>
        <p:spPr>
          <a:xfrm>
            <a:off x="311700" y="1152475"/>
            <a:ext cx="415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 </a:t>
            </a:r>
            <a:r>
              <a:rPr lang="en">
                <a:solidFill>
                  <a:srgbClr val="00FF00"/>
                </a:solidFill>
                <a:latin typeface="Montserrat"/>
                <a:ea typeface="Montserrat"/>
                <a:cs typeface="Montserrat"/>
                <a:sym typeface="Montserrat"/>
              </a:rPr>
              <a:t>kernel </a:t>
            </a:r>
            <a:r>
              <a:rPr lang="en">
                <a:solidFill>
                  <a:srgbClr val="FFFFFF"/>
                </a:solidFill>
                <a:latin typeface="Montserrat"/>
                <a:ea typeface="Montserrat"/>
                <a:cs typeface="Montserrat"/>
                <a:sym typeface="Montserrat"/>
              </a:rPr>
              <a:t>is  executed on the GPU as an array of parallel threads.</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All threads execute the same kernel code but can take different paths</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Each Thread has an ID</a:t>
            </a:r>
            <a:endParaRPr>
              <a:solidFill>
                <a:srgbClr val="FFFFFF"/>
              </a:solidFill>
              <a:latin typeface="Montserrat"/>
              <a:ea typeface="Montserrat"/>
              <a:cs typeface="Montserrat"/>
              <a:sym typeface="Montserrat"/>
            </a:endParaRPr>
          </a:p>
          <a:p>
            <a:pPr indent="-342900" lvl="0" marL="457200" rtl="0" algn="l">
              <a:spcBef>
                <a:spcPts val="160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Select input/output data</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Control Decisions</a:t>
            </a:r>
            <a:endParaRPr>
              <a:solidFill>
                <a:srgbClr val="FFFFFF"/>
              </a:solidFill>
              <a:latin typeface="Montserrat"/>
              <a:ea typeface="Montserrat"/>
              <a:cs typeface="Montserrat"/>
              <a:sym typeface="Montserrat"/>
            </a:endParaRPr>
          </a:p>
          <a:p>
            <a:pPr indent="0" lvl="0" marL="457200" rtl="0" algn="l">
              <a:spcBef>
                <a:spcPts val="1600"/>
              </a:spcBef>
              <a:spcAft>
                <a:spcPts val="1600"/>
              </a:spcAft>
              <a:buNone/>
            </a:pPr>
            <a:r>
              <a:t/>
            </a:r>
            <a:endParaRPr/>
          </a:p>
        </p:txBody>
      </p:sp>
      <p:pic>
        <p:nvPicPr>
          <p:cNvPr id="146" name="Google Shape;146;p27"/>
          <p:cNvPicPr preferRelativeResize="0"/>
          <p:nvPr/>
        </p:nvPicPr>
        <p:blipFill>
          <a:blip r:embed="rId3">
            <a:alphaModFix/>
          </a:blip>
          <a:stretch>
            <a:fillRect/>
          </a:stretch>
        </p:blipFill>
        <p:spPr>
          <a:xfrm>
            <a:off x="4677725" y="1017713"/>
            <a:ext cx="332888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192475" y="258400"/>
            <a:ext cx="89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FBFC"/>
                </a:solidFill>
                <a:latin typeface="Montserrat"/>
                <a:ea typeface="Montserrat"/>
                <a:cs typeface="Montserrat"/>
                <a:sym typeface="Montserrat"/>
              </a:rPr>
              <a:t>CUDA API Functions for Memory Management</a:t>
            </a:r>
            <a:endParaRPr b="1">
              <a:solidFill>
                <a:srgbClr val="FFFBF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FFFBFC"/>
              </a:solidFill>
            </a:endParaRPr>
          </a:p>
          <a:p>
            <a:pPr indent="0" lvl="0" marL="0" rtl="0" algn="l">
              <a:spcBef>
                <a:spcPts val="0"/>
              </a:spcBef>
              <a:spcAft>
                <a:spcPts val="0"/>
              </a:spcAft>
              <a:buNone/>
            </a:pPr>
            <a:r>
              <a:t/>
            </a:r>
            <a:endParaRPr>
              <a:solidFill>
                <a:srgbClr val="FFFBFC"/>
              </a:solidFill>
            </a:endParaRPr>
          </a:p>
        </p:txBody>
      </p:sp>
      <p:sp>
        <p:nvSpPr>
          <p:cNvPr id="152" name="Google Shape;152;p28"/>
          <p:cNvSpPr txBox="1"/>
          <p:nvPr>
            <p:ph idx="1" type="body"/>
          </p:nvPr>
        </p:nvSpPr>
        <p:spPr>
          <a:xfrm>
            <a:off x="311700" y="1045550"/>
            <a:ext cx="8520600" cy="363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FF00"/>
              </a:buClr>
              <a:buSzPts val="1800"/>
              <a:buFont typeface="Montserrat"/>
              <a:buAutoNum type="arabicPeriod"/>
            </a:pPr>
            <a:r>
              <a:rPr lang="en">
                <a:solidFill>
                  <a:srgbClr val="00FF00"/>
                </a:solidFill>
                <a:latin typeface="Montserrat"/>
                <a:ea typeface="Montserrat"/>
                <a:cs typeface="Montserrat"/>
                <a:sym typeface="Montserrat"/>
              </a:rPr>
              <a:t>cudaMalloc(void **devPtr, size_t sizeInBytes);</a:t>
            </a:r>
            <a:endParaRPr>
              <a:solidFill>
                <a:srgbClr val="00FF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This function reserves memory on the GPUs on board Global memory.It takes one of the GPU's pointers as the first argument and size in bytes as second argument.</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00FF00"/>
                </a:solidFill>
                <a:latin typeface="Montserrat"/>
                <a:ea typeface="Montserrat"/>
                <a:cs typeface="Montserrat"/>
                <a:sym typeface="Montserrat"/>
              </a:rPr>
              <a:t>2. 	cudaFree(void **devPtr);</a:t>
            </a:r>
            <a:endParaRPr>
              <a:solidFill>
                <a:srgbClr val="00FF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This function releases memory on the device previously allocated by cudaMalloc.The device has limited memory , So make sure free memory once you are done.</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BFC"/>
              </a:solidFill>
            </a:endParaRPr>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159" name="Google Shape;159;p29"/>
          <p:cNvSpPr txBox="1"/>
          <p:nvPr>
            <p:ph idx="1" type="body"/>
          </p:nvPr>
        </p:nvSpPr>
        <p:spPr>
          <a:xfrm>
            <a:off x="464100" y="1304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160" name="Google Shape;160;p29"/>
          <p:cNvSpPr txBox="1"/>
          <p:nvPr>
            <p:ph idx="1" type="body"/>
          </p:nvPr>
        </p:nvSpPr>
        <p:spPr>
          <a:xfrm>
            <a:off x="311700" y="1203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Montserrat"/>
                <a:ea typeface="Montserrat"/>
                <a:cs typeface="Montserrat"/>
                <a:sym typeface="Montserrat"/>
              </a:rPr>
              <a:t>3.	cudaMemcpy(void* dest, void* src, int SizeInBytes, enum direction);</a:t>
            </a:r>
            <a:endParaRPr>
              <a:solidFill>
                <a:srgbClr val="00FF00"/>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This function could be used to copy data from device to host memory or host memory to device.</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The direction is usually:</a:t>
            </a:r>
            <a:endParaRPr>
              <a:solidFill>
                <a:srgbClr val="FFFFFF"/>
              </a:solidFill>
              <a:latin typeface="Montserrat"/>
              <a:ea typeface="Montserrat"/>
              <a:cs typeface="Montserrat"/>
              <a:sym typeface="Montserrat"/>
            </a:endParaRPr>
          </a:p>
          <a:p>
            <a:pPr indent="457200" lvl="0" marL="0" rtl="0" algn="l">
              <a:spcBef>
                <a:spcPts val="1600"/>
              </a:spcBef>
              <a:spcAft>
                <a:spcPts val="0"/>
              </a:spcAft>
              <a:buNone/>
            </a:pPr>
            <a:r>
              <a:rPr lang="en">
                <a:solidFill>
                  <a:srgbClr val="FFFFFF"/>
                </a:solidFill>
                <a:latin typeface="Montserrat"/>
                <a:ea typeface="Montserrat"/>
                <a:cs typeface="Montserrat"/>
                <a:sym typeface="Montserrat"/>
              </a:rPr>
              <a:t>cudaMemcpyDeviceToHost</a:t>
            </a:r>
            <a:endParaRPr>
              <a:solidFill>
                <a:srgbClr val="FFFFFF"/>
              </a:solidFill>
              <a:latin typeface="Montserrat"/>
              <a:ea typeface="Montserrat"/>
              <a:cs typeface="Montserrat"/>
              <a:sym typeface="Montserrat"/>
            </a:endParaRPr>
          </a:p>
          <a:p>
            <a:pPr indent="457200" lvl="0" marL="0" rtl="0" algn="l">
              <a:spcBef>
                <a:spcPts val="1600"/>
              </a:spcBef>
              <a:spcAft>
                <a:spcPts val="0"/>
              </a:spcAft>
              <a:buNone/>
            </a:pPr>
            <a:r>
              <a:rPr lang="en">
                <a:solidFill>
                  <a:srgbClr val="FFFFFF"/>
                </a:solidFill>
                <a:latin typeface="Montserrat"/>
                <a:ea typeface="Montserrat"/>
                <a:cs typeface="Montserrat"/>
                <a:sym typeface="Montserrat"/>
              </a:rPr>
              <a:t>c</a:t>
            </a:r>
            <a:r>
              <a:rPr lang="en">
                <a:solidFill>
                  <a:srgbClr val="FFFFFF"/>
                </a:solidFill>
                <a:latin typeface="Montserrat"/>
                <a:ea typeface="Montserrat"/>
                <a:cs typeface="Montserrat"/>
                <a:sym typeface="Montserrat"/>
              </a:rPr>
              <a:t>udaMemcpyHostToDevice</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CUDA THREAD ORGANIZATION</a:t>
            </a:r>
            <a:endParaRPr b="1">
              <a:solidFill>
                <a:srgbClr val="FFFBFC"/>
              </a:solidFill>
              <a:latin typeface="Montserrat"/>
              <a:ea typeface="Montserrat"/>
              <a:cs typeface="Montserrat"/>
              <a:sym typeface="Montserrat"/>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457200" rtl="0" algn="l">
              <a:spcBef>
                <a:spcPts val="1600"/>
              </a:spcBef>
              <a:spcAft>
                <a:spcPts val="0"/>
              </a:spcAft>
              <a:buNone/>
            </a:pPr>
            <a:r>
              <a:rPr lang="en">
                <a:solidFill>
                  <a:srgbClr val="FFFFFF"/>
                </a:solidFill>
                <a:latin typeface="Montserrat"/>
                <a:ea typeface="Montserrat"/>
                <a:cs typeface="Montserrat"/>
                <a:sym typeface="Montserrat"/>
              </a:rPr>
              <a:t>Programming a GPU is not similar to programming a CPU even though with CUDA C the code looks similar.</a:t>
            </a:r>
            <a:endParaRPr>
              <a:solidFill>
                <a:srgbClr val="FFFFFF"/>
              </a:solidFill>
              <a:latin typeface="Montserrat"/>
              <a:ea typeface="Montserrat"/>
              <a:cs typeface="Montserrat"/>
              <a:sym typeface="Montserrat"/>
            </a:endParaRPr>
          </a:p>
          <a:p>
            <a:pPr indent="0" lvl="0" marL="457200" rtl="0" algn="l">
              <a:spcBef>
                <a:spcPts val="1600"/>
              </a:spcBef>
              <a:spcAft>
                <a:spcPts val="0"/>
              </a:spcAft>
              <a:buNone/>
            </a:pPr>
            <a:r>
              <a:rPr lang="en">
                <a:solidFill>
                  <a:srgbClr val="FFFFFF"/>
                </a:solidFill>
                <a:latin typeface="Montserrat"/>
                <a:ea typeface="Montserrat"/>
                <a:cs typeface="Montserrat"/>
                <a:sym typeface="Montserrat"/>
              </a:rPr>
              <a:t>A CPU is a small collection of very powerful cores (run at GHz) where as a GPU is a large collection of only modestly powerful cores.( run at MHz)</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THREADS</a:t>
            </a:r>
            <a:endParaRPr b="1">
              <a:solidFill>
                <a:srgbClr val="FFFBFC"/>
              </a:solidFill>
              <a:latin typeface="Montserrat"/>
              <a:ea typeface="Montserrat"/>
              <a:cs typeface="Montserrat"/>
              <a:sym typeface="Montserrat"/>
            </a:endParaRPr>
          </a:p>
          <a:p>
            <a:pPr indent="0" lvl="0" marL="0" rtl="0" algn="l">
              <a:spcBef>
                <a:spcPts val="0"/>
              </a:spcBef>
              <a:spcAft>
                <a:spcPts val="0"/>
              </a:spcAft>
              <a:buNone/>
            </a:pPr>
            <a:r>
              <a:t/>
            </a:r>
            <a:endParaRPr>
              <a:solidFill>
                <a:srgbClr val="FFFBFC"/>
              </a:solidFill>
            </a:endParaRPr>
          </a:p>
        </p:txBody>
      </p:sp>
      <p:sp>
        <p:nvSpPr>
          <p:cNvPr id="172" name="Google Shape;172;p31"/>
          <p:cNvSpPr txBox="1"/>
          <p:nvPr>
            <p:ph idx="1" type="body"/>
          </p:nvPr>
        </p:nvSpPr>
        <p:spPr>
          <a:xfrm>
            <a:off x="311700" y="1152475"/>
            <a:ext cx="4735500" cy="355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
                <a:solidFill>
                  <a:schemeClr val="lt1"/>
                </a:solidFill>
                <a:latin typeface="Montserrat"/>
                <a:ea typeface="Montserrat"/>
                <a:cs typeface="Montserrat"/>
                <a:sym typeface="Montserrat"/>
              </a:rPr>
              <a:t>Single execution units that run kernels on the GPU.</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a:solidFill>
                  <a:schemeClr val="lt1"/>
                </a:solidFill>
                <a:latin typeface="Montserrat"/>
                <a:ea typeface="Montserrat"/>
                <a:cs typeface="Montserrat"/>
                <a:sym typeface="Montserrat"/>
              </a:rPr>
              <a:t>GPUs can handle thousands of concurrent threads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a:solidFill>
                  <a:schemeClr val="lt1"/>
                </a:solidFill>
                <a:latin typeface="Montserrat"/>
                <a:ea typeface="Montserrat"/>
                <a:cs typeface="Montserrat"/>
                <a:sym typeface="Montserrat"/>
              </a:rPr>
              <a:t>CUDA programming model supports even more</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a:solidFill>
                  <a:schemeClr val="lt1"/>
                </a:solidFill>
                <a:latin typeface="Montserrat"/>
                <a:ea typeface="Montserrat"/>
                <a:cs typeface="Montserrat"/>
                <a:sym typeface="Montserrat"/>
              </a:rPr>
              <a:t>Allows a kernel launch to specify more threads than the GPU can execute concurrently</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a:solidFill>
                  <a:schemeClr val="lt1"/>
                </a:solidFill>
                <a:latin typeface="Montserrat"/>
                <a:ea typeface="Montserrat"/>
                <a:cs typeface="Montserrat"/>
                <a:sym typeface="Montserrat"/>
              </a:rPr>
              <a:t>Helps to amortize kernel launch times.</a:t>
            </a:r>
            <a:endParaRPr>
              <a:solidFill>
                <a:schemeClr val="lt1"/>
              </a:solidFill>
              <a:latin typeface="Montserrat"/>
              <a:ea typeface="Montserrat"/>
              <a:cs typeface="Montserrat"/>
              <a:sym typeface="Montserrat"/>
            </a:endParaRPr>
          </a:p>
          <a:p>
            <a:pPr indent="0" lvl="0" marL="0" rtl="0" algn="l">
              <a:spcBef>
                <a:spcPts val="1600"/>
              </a:spcBef>
              <a:spcAft>
                <a:spcPts val="1600"/>
              </a:spcAft>
              <a:buNone/>
            </a:pPr>
            <a:r>
              <a:t/>
            </a:r>
            <a:endParaRPr/>
          </a:p>
        </p:txBody>
      </p:sp>
      <p:pic>
        <p:nvPicPr>
          <p:cNvPr id="173" name="Google Shape;173;p31"/>
          <p:cNvPicPr preferRelativeResize="0"/>
          <p:nvPr/>
        </p:nvPicPr>
        <p:blipFill>
          <a:blip r:embed="rId3">
            <a:alphaModFix/>
          </a:blip>
          <a:stretch>
            <a:fillRect/>
          </a:stretch>
        </p:blipFill>
        <p:spPr>
          <a:xfrm>
            <a:off x="5270392" y="1152475"/>
            <a:ext cx="3443475" cy="262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BLOCKS OF THREADS</a:t>
            </a:r>
            <a:endParaRPr b="1">
              <a:solidFill>
                <a:srgbClr val="FFFBFC"/>
              </a:solidFill>
              <a:latin typeface="Montserrat"/>
              <a:ea typeface="Montserrat"/>
              <a:cs typeface="Montserrat"/>
              <a:sym typeface="Montserrat"/>
            </a:endParaRPr>
          </a:p>
          <a:p>
            <a:pPr indent="0" lvl="0" marL="0" rtl="0" algn="l">
              <a:spcBef>
                <a:spcPts val="0"/>
              </a:spcBef>
              <a:spcAft>
                <a:spcPts val="0"/>
              </a:spcAft>
              <a:buNone/>
            </a:pPr>
            <a:r>
              <a:t/>
            </a:r>
            <a:endParaRPr>
              <a:solidFill>
                <a:srgbClr val="FFFBFC"/>
              </a:solidFill>
            </a:endParaRPr>
          </a:p>
        </p:txBody>
      </p:sp>
      <p:pic>
        <p:nvPicPr>
          <p:cNvPr id="179" name="Google Shape;179;p32"/>
          <p:cNvPicPr preferRelativeResize="0"/>
          <p:nvPr/>
        </p:nvPicPr>
        <p:blipFill rotWithShape="1">
          <a:blip r:embed="rId3">
            <a:alphaModFix/>
          </a:blip>
          <a:srcRect b="32377" l="0" r="0" t="0"/>
          <a:stretch/>
        </p:blipFill>
        <p:spPr>
          <a:xfrm>
            <a:off x="1111000" y="1449075"/>
            <a:ext cx="6406249" cy="2109700"/>
          </a:xfrm>
          <a:prstGeom prst="rect">
            <a:avLst/>
          </a:prstGeom>
          <a:noFill/>
          <a:ln>
            <a:noFill/>
          </a:ln>
        </p:spPr>
      </p:pic>
      <p:sp>
        <p:nvSpPr>
          <p:cNvPr id="180" name="Google Shape;180;p32"/>
          <p:cNvSpPr txBox="1"/>
          <p:nvPr/>
        </p:nvSpPr>
        <p:spPr>
          <a:xfrm>
            <a:off x="165150" y="3865375"/>
            <a:ext cx="8128200" cy="703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Threads are grouped into </a:t>
            </a:r>
            <a:r>
              <a:rPr lang="en" sz="1800">
                <a:solidFill>
                  <a:srgbClr val="00FF00"/>
                </a:solidFill>
                <a:latin typeface="Montserrat"/>
                <a:ea typeface="Montserrat"/>
                <a:cs typeface="Montserrat"/>
                <a:sym typeface="Montserrat"/>
              </a:rPr>
              <a:t>blocks</a:t>
            </a:r>
            <a:r>
              <a:rPr lang="en"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chemeClr val="dk1"/>
              </a:buClr>
              <a:buFont typeface="Arial"/>
              <a:buNone/>
            </a:pPr>
            <a:r>
              <a:rPr b="1" lang="en">
                <a:solidFill>
                  <a:srgbClr val="FFFFFF"/>
                </a:solidFill>
                <a:latin typeface="Montserrat"/>
                <a:ea typeface="Montserrat"/>
                <a:cs typeface="Montserrat"/>
                <a:sym typeface="Montserrat"/>
              </a:rPr>
              <a:t>Introduction</a:t>
            </a:r>
            <a:endParaRPr>
              <a:solidFill>
                <a:srgbClr val="FFFFFF"/>
              </a:solidFill>
              <a:latin typeface="Montserrat"/>
              <a:ea typeface="Montserrat"/>
              <a:cs typeface="Montserrat"/>
              <a:sym typeface="Montserrat"/>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BFC"/>
              </a:buClr>
              <a:buSzPts val="1800"/>
              <a:buChar char="●"/>
            </a:pPr>
            <a:r>
              <a:rPr lang="en">
                <a:solidFill>
                  <a:srgbClr val="FFFBFC"/>
                </a:solidFill>
                <a:latin typeface="Montserrat"/>
                <a:ea typeface="Montserrat"/>
                <a:cs typeface="Montserrat"/>
                <a:sym typeface="Montserrat"/>
              </a:rPr>
              <a:t>CUDA − </a:t>
            </a:r>
            <a:r>
              <a:rPr b="1" lang="en">
                <a:solidFill>
                  <a:srgbClr val="FFFBFC"/>
                </a:solidFill>
                <a:latin typeface="Montserrat"/>
                <a:ea typeface="Montserrat"/>
                <a:cs typeface="Montserrat"/>
                <a:sym typeface="Montserrat"/>
              </a:rPr>
              <a:t>C</a:t>
            </a:r>
            <a:r>
              <a:rPr lang="en">
                <a:solidFill>
                  <a:srgbClr val="FFFBFC"/>
                </a:solidFill>
                <a:latin typeface="Montserrat"/>
                <a:ea typeface="Montserrat"/>
                <a:cs typeface="Montserrat"/>
                <a:sym typeface="Montserrat"/>
              </a:rPr>
              <a:t>ompute </a:t>
            </a:r>
            <a:r>
              <a:rPr b="1" lang="en">
                <a:solidFill>
                  <a:srgbClr val="FFFBFC"/>
                </a:solidFill>
                <a:latin typeface="Montserrat"/>
                <a:ea typeface="Montserrat"/>
                <a:cs typeface="Montserrat"/>
                <a:sym typeface="Montserrat"/>
              </a:rPr>
              <a:t>U</a:t>
            </a:r>
            <a:r>
              <a:rPr lang="en">
                <a:solidFill>
                  <a:srgbClr val="FFFBFC"/>
                </a:solidFill>
                <a:latin typeface="Montserrat"/>
                <a:ea typeface="Montserrat"/>
                <a:cs typeface="Montserrat"/>
                <a:sym typeface="Montserrat"/>
              </a:rPr>
              <a:t>nified </a:t>
            </a:r>
            <a:r>
              <a:rPr b="1" lang="en">
                <a:solidFill>
                  <a:srgbClr val="FFFBFC"/>
                </a:solidFill>
                <a:latin typeface="Montserrat"/>
                <a:ea typeface="Montserrat"/>
                <a:cs typeface="Montserrat"/>
                <a:sym typeface="Montserrat"/>
              </a:rPr>
              <a:t>D</a:t>
            </a:r>
            <a:r>
              <a:rPr lang="en">
                <a:solidFill>
                  <a:srgbClr val="FFFBFC"/>
                </a:solidFill>
                <a:latin typeface="Montserrat"/>
                <a:ea typeface="Montserrat"/>
                <a:cs typeface="Montserrat"/>
                <a:sym typeface="Montserrat"/>
              </a:rPr>
              <a:t>evice </a:t>
            </a:r>
            <a:r>
              <a:rPr b="1" lang="en">
                <a:solidFill>
                  <a:srgbClr val="FFFBFC"/>
                </a:solidFill>
                <a:latin typeface="Montserrat"/>
                <a:ea typeface="Montserrat"/>
                <a:cs typeface="Montserrat"/>
                <a:sym typeface="Montserrat"/>
              </a:rPr>
              <a:t>A</a:t>
            </a:r>
            <a:r>
              <a:rPr lang="en">
                <a:solidFill>
                  <a:srgbClr val="FFFBFC"/>
                </a:solidFill>
                <a:latin typeface="Montserrat"/>
                <a:ea typeface="Montserrat"/>
                <a:cs typeface="Montserrat"/>
                <a:sym typeface="Montserrat"/>
              </a:rPr>
              <a:t>rchitecture, is an extension of C programming, an API model for parallel computing </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Created by Nvidia</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GPGPU with nVidia graphics card</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GPGPU is the process of using graphics card for non-graphics processing; “General Purpose Computing  on a Graphics Processing Unit”</a:t>
            </a:r>
            <a:endParaRPr>
              <a:solidFill>
                <a:srgbClr val="FFFBFC"/>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a:solidFill>
                <a:srgbClr val="FFFBFC"/>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a:solidFill>
                <a:srgbClr val="FFFBFC"/>
              </a:solidFill>
              <a:latin typeface="Montserrat"/>
              <a:ea typeface="Montserrat"/>
              <a:cs typeface="Montserrat"/>
              <a:sym typeface="Montserrat"/>
            </a:endParaRPr>
          </a:p>
        </p:txBody>
      </p:sp>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5"/>
          <p:cNvSpPr txBox="1"/>
          <p:nvPr/>
        </p:nvSpPr>
        <p:spPr>
          <a:xfrm>
            <a:off x="311700" y="242800"/>
            <a:ext cx="50052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May The GeForce Be With You...</a:t>
            </a:r>
            <a:endParaRPr b="1" sz="180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GRIDS OF BLOCKS</a:t>
            </a:r>
            <a:endParaRPr b="1">
              <a:solidFill>
                <a:srgbClr val="FFFBFC"/>
              </a:solidFill>
              <a:latin typeface="Montserrat"/>
              <a:ea typeface="Montserrat"/>
              <a:cs typeface="Montserrat"/>
              <a:sym typeface="Montserrat"/>
            </a:endParaRPr>
          </a:p>
          <a:p>
            <a:pPr indent="0" lvl="0" marL="0" rtl="0" algn="l">
              <a:spcBef>
                <a:spcPts val="0"/>
              </a:spcBef>
              <a:spcAft>
                <a:spcPts val="0"/>
              </a:spcAft>
              <a:buNone/>
            </a:pPr>
            <a:r>
              <a:t/>
            </a:r>
            <a:endParaRPr>
              <a:solidFill>
                <a:srgbClr val="FFFBFC"/>
              </a:solidFill>
            </a:endParaRPr>
          </a:p>
        </p:txBody>
      </p:sp>
      <p:pic>
        <p:nvPicPr>
          <p:cNvPr id="186" name="Google Shape;186;p33"/>
          <p:cNvPicPr preferRelativeResize="0"/>
          <p:nvPr/>
        </p:nvPicPr>
        <p:blipFill rotWithShape="1">
          <a:blip r:embed="rId3">
            <a:alphaModFix/>
          </a:blip>
          <a:srcRect b="30060" l="0" r="0" t="0"/>
          <a:stretch/>
        </p:blipFill>
        <p:spPr>
          <a:xfrm>
            <a:off x="1237275" y="1152475"/>
            <a:ext cx="6238874" cy="2665825"/>
          </a:xfrm>
          <a:prstGeom prst="rect">
            <a:avLst/>
          </a:prstGeom>
          <a:noFill/>
          <a:ln>
            <a:noFill/>
          </a:ln>
        </p:spPr>
      </p:pic>
      <p:sp>
        <p:nvSpPr>
          <p:cNvPr id="187" name="Google Shape;187;p33"/>
          <p:cNvSpPr txBox="1"/>
          <p:nvPr/>
        </p:nvSpPr>
        <p:spPr>
          <a:xfrm>
            <a:off x="200550" y="3953050"/>
            <a:ext cx="8128200" cy="703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Montserrat"/>
              <a:buChar char="●"/>
            </a:pPr>
            <a:r>
              <a:rPr lang="en" sz="1800">
                <a:solidFill>
                  <a:srgbClr val="00FF00"/>
                </a:solidFill>
                <a:latin typeface="Montserrat"/>
                <a:ea typeface="Montserrat"/>
                <a:cs typeface="Montserrat"/>
                <a:sym typeface="Montserrat"/>
              </a:rPr>
              <a:t>Blocks </a:t>
            </a:r>
            <a:r>
              <a:rPr lang="en" sz="1800">
                <a:solidFill>
                  <a:srgbClr val="FFFFFF"/>
                </a:solidFill>
                <a:latin typeface="Montserrat"/>
                <a:ea typeface="Montserrat"/>
                <a:cs typeface="Montserrat"/>
                <a:sym typeface="Montserrat"/>
              </a:rPr>
              <a:t>are grouped into a </a:t>
            </a:r>
            <a:r>
              <a:rPr lang="en" sz="1800">
                <a:solidFill>
                  <a:srgbClr val="00FF00"/>
                </a:solidFill>
                <a:latin typeface="Montserrat"/>
                <a:ea typeface="Montserrat"/>
                <a:cs typeface="Montserrat"/>
                <a:sym typeface="Montserrat"/>
              </a:rPr>
              <a:t>grid</a:t>
            </a:r>
            <a:r>
              <a:rPr lang="en" sz="1800">
                <a:solidFill>
                  <a:srgbClr val="FFFFFF"/>
                </a:solidFill>
                <a:latin typeface="Montserrat"/>
                <a:ea typeface="Montserrat"/>
                <a:cs typeface="Montserrat"/>
                <a:sym typeface="Montserrat"/>
              </a:rPr>
              <a:t>.</a:t>
            </a:r>
            <a:endParaRPr sz="1800">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A </a:t>
            </a:r>
            <a:r>
              <a:rPr lang="en" sz="1800">
                <a:solidFill>
                  <a:srgbClr val="00FF00"/>
                </a:solidFill>
                <a:latin typeface="Montserrat"/>
                <a:ea typeface="Montserrat"/>
                <a:cs typeface="Montserrat"/>
                <a:sym typeface="Montserrat"/>
              </a:rPr>
              <a:t>kernel </a:t>
            </a:r>
            <a:r>
              <a:rPr lang="en" sz="1800">
                <a:solidFill>
                  <a:schemeClr val="lt1"/>
                </a:solidFill>
                <a:latin typeface="Montserrat"/>
                <a:ea typeface="Montserrat"/>
                <a:cs typeface="Montserrat"/>
                <a:sym typeface="Montserrat"/>
              </a:rPr>
              <a:t>is executed as a </a:t>
            </a:r>
            <a:r>
              <a:rPr lang="en" sz="1800">
                <a:solidFill>
                  <a:srgbClr val="00FF00"/>
                </a:solidFill>
                <a:latin typeface="Montserrat"/>
                <a:ea typeface="Montserrat"/>
                <a:cs typeface="Montserrat"/>
                <a:sym typeface="Montserrat"/>
              </a:rPr>
              <a:t>grid </a:t>
            </a:r>
            <a:r>
              <a:rPr lang="en" sz="1800">
                <a:solidFill>
                  <a:srgbClr val="F3F3F3"/>
                </a:solidFill>
                <a:latin typeface="Montserrat"/>
                <a:ea typeface="Montserrat"/>
                <a:cs typeface="Montserrat"/>
                <a:sym typeface="Montserrat"/>
              </a:rPr>
              <a:t>of</a:t>
            </a:r>
            <a:r>
              <a:rPr lang="en" sz="1800">
                <a:solidFill>
                  <a:srgbClr val="00FF00"/>
                </a:solidFill>
                <a:latin typeface="Montserrat"/>
                <a:ea typeface="Montserrat"/>
                <a:cs typeface="Montserrat"/>
                <a:sym typeface="Montserrat"/>
              </a:rPr>
              <a:t> block </a:t>
            </a:r>
            <a:r>
              <a:rPr lang="en" sz="1800">
                <a:solidFill>
                  <a:srgbClr val="FFFFFF"/>
                </a:solidFill>
                <a:latin typeface="Montserrat"/>
                <a:ea typeface="Montserrat"/>
                <a:cs typeface="Montserrat"/>
                <a:sym typeface="Montserrat"/>
              </a:rPr>
              <a:t>of</a:t>
            </a:r>
            <a:r>
              <a:rPr lang="en" sz="1800">
                <a:solidFill>
                  <a:srgbClr val="00FF00"/>
                </a:solidFill>
                <a:latin typeface="Montserrat"/>
                <a:ea typeface="Montserrat"/>
                <a:cs typeface="Montserrat"/>
                <a:sym typeface="Montserrat"/>
              </a:rPr>
              <a:t> threads</a:t>
            </a:r>
            <a:r>
              <a:rPr lang="en" sz="1800">
                <a:solidFill>
                  <a:schemeClr val="lt1"/>
                </a:solidFill>
                <a:latin typeface="Montserrat"/>
                <a:ea typeface="Montserrat"/>
                <a:cs typeface="Montserrat"/>
                <a:sym typeface="Montserrat"/>
              </a:rPr>
              <a:t>.</a:t>
            </a:r>
            <a:endParaRPr sz="18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WHY BLOCKS AND THREADS ?</a:t>
            </a:r>
            <a:endParaRPr b="1">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p>
        </p:txBody>
      </p:sp>
      <p:sp>
        <p:nvSpPr>
          <p:cNvPr id="193" name="Google Shape;193;p34"/>
          <p:cNvSpPr txBox="1"/>
          <p:nvPr>
            <p:ph idx="1" type="body"/>
          </p:nvPr>
        </p:nvSpPr>
        <p:spPr>
          <a:xfrm>
            <a:off x="311700" y="1122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You may be wondering why not just say launch 67 million threads instead of organising into blocks.</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Each GPU has a limit on the number of threads per block but no limit on the number of blocks.Each GPU can run some number of blocks concurrently, executing some number of threads simultaneously</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a:solidFill>
                  <a:srgbClr val="FFFFFF"/>
                </a:solidFill>
                <a:latin typeface="Montserrat"/>
                <a:ea typeface="Montserrat"/>
                <a:cs typeface="Montserrat"/>
                <a:sym typeface="Montserrat"/>
              </a:rPr>
              <a:t>By adding the extra level of abstraction, higher performance GPU's can simply run more blocks concurrently and chew through the work load quicker with absolutely no change to the code</a:t>
            </a:r>
            <a:endParaRPr>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Dim3 DATA TYPE</a:t>
            </a:r>
            <a:endParaRPr b="1">
              <a:solidFill>
                <a:srgbClr val="FFFBFC"/>
              </a:solidFill>
              <a:latin typeface="Montserrat"/>
              <a:ea typeface="Montserrat"/>
              <a:cs typeface="Montserrat"/>
              <a:sym typeface="Montserrat"/>
            </a:endParaRPr>
          </a:p>
          <a:p>
            <a:pPr indent="0" lvl="0" marL="0" rtl="0" algn="l">
              <a:spcBef>
                <a:spcPts val="0"/>
              </a:spcBef>
              <a:spcAft>
                <a:spcPts val="0"/>
              </a:spcAft>
              <a:buNone/>
            </a:pPr>
            <a:r>
              <a:t/>
            </a:r>
            <a:endParaRPr>
              <a:solidFill>
                <a:srgbClr val="FFFBFC"/>
              </a:solidFill>
            </a:endParaRPr>
          </a:p>
        </p:txBody>
      </p:sp>
      <p:sp>
        <p:nvSpPr>
          <p:cNvPr id="199" name="Google Shape;199;p35"/>
          <p:cNvSpPr txBox="1"/>
          <p:nvPr>
            <p:ph idx="1" type="body"/>
          </p:nvPr>
        </p:nvSpPr>
        <p:spPr>
          <a:xfrm>
            <a:off x="311700" y="1312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Dim3 is a 3d Structure or vector type with three integers x, y and z. You can initialize as many of the three </a:t>
            </a:r>
            <a:r>
              <a:rPr lang="en">
                <a:solidFill>
                  <a:srgbClr val="FFFFFF"/>
                </a:solidFill>
                <a:latin typeface="Montserrat"/>
                <a:ea typeface="Montserrat"/>
                <a:cs typeface="Montserrat"/>
                <a:sym typeface="Montserrat"/>
              </a:rPr>
              <a:t>coordinates</a:t>
            </a:r>
            <a:r>
              <a:rPr lang="en">
                <a:solidFill>
                  <a:srgbClr val="FFFFFF"/>
                </a:solidFill>
                <a:latin typeface="Montserrat"/>
                <a:ea typeface="Montserrat"/>
                <a:cs typeface="Montserrat"/>
                <a:sym typeface="Montserrat"/>
              </a:rPr>
              <a:t> as you like</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dim3 threads(368); Initialize with x as 368, y and z will be 1</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dim3 blocks(402,403); Initialize with x and y , z will be 1</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dim3 grid(405,405,405);</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EACH THREAD IS INDIVIDUAL</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205" name="Google Shape;205;p36"/>
          <p:cNvSpPr txBox="1"/>
          <p:nvPr>
            <p:ph idx="1" type="body"/>
          </p:nvPr>
        </p:nvSpPr>
        <p:spPr>
          <a:xfrm>
            <a:off x="311700" y="1322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Each of the running threads is individual, they know the following</a:t>
            </a:r>
            <a:endParaRPr>
              <a:solidFill>
                <a:srgbClr val="FFFFFF"/>
              </a:solidFill>
              <a:latin typeface="Montserrat"/>
              <a:ea typeface="Montserrat"/>
              <a:cs typeface="Montserrat"/>
              <a:sym typeface="Montserrat"/>
            </a:endParaRPr>
          </a:p>
          <a:p>
            <a:pPr indent="-342900" lvl="0" marL="457200" rtl="0" algn="l">
              <a:spcBef>
                <a:spcPts val="1600"/>
              </a:spcBef>
              <a:spcAft>
                <a:spcPts val="0"/>
              </a:spcAft>
              <a:buClr>
                <a:srgbClr val="FFFFFF"/>
              </a:buClr>
              <a:buSzPts val="1800"/>
              <a:buFont typeface="Montserrat"/>
              <a:buChar char="●"/>
            </a:pPr>
            <a:r>
              <a:rPr lang="en">
                <a:solidFill>
                  <a:srgbClr val="00FF00"/>
                </a:solidFill>
                <a:latin typeface="Montserrat"/>
                <a:ea typeface="Montserrat"/>
                <a:cs typeface="Montserrat"/>
                <a:sym typeface="Montserrat"/>
              </a:rPr>
              <a:t>threadIdx </a:t>
            </a:r>
            <a:r>
              <a:rPr lang="en">
                <a:solidFill>
                  <a:srgbClr val="FFFFFF"/>
                </a:solidFill>
                <a:latin typeface="Montserrat"/>
                <a:ea typeface="Montserrat"/>
                <a:cs typeface="Montserrat"/>
                <a:sym typeface="Montserrat"/>
              </a:rPr>
              <a:t>- Thread index within the block</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00FF00"/>
                </a:solidFill>
                <a:latin typeface="Montserrat"/>
                <a:ea typeface="Montserrat"/>
                <a:cs typeface="Montserrat"/>
                <a:sym typeface="Montserrat"/>
              </a:rPr>
              <a:t>blockIdx</a:t>
            </a:r>
            <a:r>
              <a:rPr lang="en">
                <a:solidFill>
                  <a:srgbClr val="FFFFFF"/>
                </a:solidFill>
                <a:latin typeface="Montserrat"/>
                <a:ea typeface="Montserrat"/>
                <a:cs typeface="Montserrat"/>
                <a:sym typeface="Montserrat"/>
              </a:rPr>
              <a:t> - Block index within the grid</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00FF00"/>
                </a:solidFill>
                <a:latin typeface="Montserrat"/>
                <a:ea typeface="Montserrat"/>
                <a:cs typeface="Montserrat"/>
                <a:sym typeface="Montserrat"/>
              </a:rPr>
              <a:t>blockDim </a:t>
            </a:r>
            <a:r>
              <a:rPr lang="en">
                <a:solidFill>
                  <a:srgbClr val="FFFFFF"/>
                </a:solidFill>
                <a:latin typeface="Montserrat"/>
                <a:ea typeface="Montserrat"/>
                <a:cs typeface="Montserrat"/>
                <a:sym typeface="Montserrat"/>
              </a:rPr>
              <a:t>- Block dimensions in threads</a:t>
            </a: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00FF00"/>
                </a:solidFill>
                <a:latin typeface="Montserrat"/>
                <a:ea typeface="Montserrat"/>
                <a:cs typeface="Montserrat"/>
                <a:sym typeface="Montserrat"/>
              </a:rPr>
              <a:t>gridDim </a:t>
            </a:r>
            <a:r>
              <a:rPr lang="en">
                <a:solidFill>
                  <a:srgbClr val="FFFFFF"/>
                </a:solidFill>
                <a:latin typeface="Montserrat"/>
                <a:ea typeface="Montserrat"/>
                <a:cs typeface="Montserrat"/>
                <a:sym typeface="Montserrat"/>
              </a:rPr>
              <a:t>- Grid dimensions in blocks</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a:solidFill>
                  <a:srgbClr val="FFFFFF"/>
                </a:solidFill>
                <a:latin typeface="Montserrat"/>
                <a:ea typeface="Montserrat"/>
                <a:cs typeface="Montserrat"/>
                <a:sym typeface="Montserrat"/>
              </a:rPr>
              <a:t>Each of these are dim3 structures and can be read in the kernel to assign particular workloads to any thread.</a:t>
            </a:r>
            <a:endParaRPr>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KERNEL INVOCATION</a:t>
            </a:r>
            <a:endParaRPr b="1">
              <a:solidFill>
                <a:srgbClr val="FFFBFC"/>
              </a:solidFill>
              <a:latin typeface="Montserrat"/>
              <a:ea typeface="Montserrat"/>
              <a:cs typeface="Montserrat"/>
              <a:sym typeface="Montserrat"/>
            </a:endParaRPr>
          </a:p>
          <a:p>
            <a:pPr indent="0" lvl="0" marL="0" rtl="0" algn="l">
              <a:spcBef>
                <a:spcPts val="0"/>
              </a:spcBef>
              <a:spcAft>
                <a:spcPts val="0"/>
              </a:spcAft>
              <a:buNone/>
            </a:pPr>
            <a:r>
              <a:t/>
            </a:r>
            <a:endParaRPr>
              <a:solidFill>
                <a:srgbClr val="FFFBFC"/>
              </a:solidFill>
            </a:endParaRPr>
          </a:p>
        </p:txBody>
      </p:sp>
      <p:sp>
        <p:nvSpPr>
          <p:cNvPr id="211" name="Google Shape;21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The host calls a kernel using triple chevron &lt;&lt;&lt; &gt;&gt;&gt;.In the chevrons we place the number of blocks and number of threads per block.</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00FF00"/>
                </a:solidFill>
                <a:latin typeface="Montserrat"/>
                <a:ea typeface="Montserrat"/>
                <a:cs typeface="Montserrat"/>
                <a:sym typeface="Montserrat"/>
              </a:rPr>
              <a:t>someKernel &lt;&lt;&lt; 100,256 &gt;&gt;&gt; (...);</a:t>
            </a:r>
            <a:endParaRPr>
              <a:solidFill>
                <a:srgbClr val="00FF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This would launch 100 blocks of 256 threads each i.e 25600 threads in total.</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a:solidFill>
                  <a:srgbClr val="FFFFFF"/>
                </a:solidFill>
                <a:latin typeface="Montserrat"/>
                <a:ea typeface="Montserrat"/>
                <a:cs typeface="Montserrat"/>
                <a:sym typeface="Montserrat"/>
              </a:rPr>
              <a:t>You can also launch kernels with 3d grids and blocks.</a:t>
            </a:r>
            <a:endParaRPr>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EXAMPLE</a:t>
            </a:r>
            <a:endParaRPr b="1">
              <a:solidFill>
                <a:srgbClr val="FFFBFC"/>
              </a:solidFill>
              <a:latin typeface="Montserrat"/>
              <a:ea typeface="Montserrat"/>
              <a:cs typeface="Montserrat"/>
              <a:sym typeface="Montserrat"/>
            </a:endParaRPr>
          </a:p>
          <a:p>
            <a:pPr indent="0" lvl="0" marL="0" rtl="0" algn="l">
              <a:spcBef>
                <a:spcPts val="0"/>
              </a:spcBef>
              <a:spcAft>
                <a:spcPts val="0"/>
              </a:spcAft>
              <a:buNone/>
            </a:pPr>
            <a:r>
              <a:t/>
            </a:r>
            <a:endParaRPr>
              <a:solidFill>
                <a:srgbClr val="FFFBFC"/>
              </a:solidFill>
            </a:endParaRPr>
          </a:p>
        </p:txBody>
      </p:sp>
      <p:sp>
        <p:nvSpPr>
          <p:cNvPr id="217" name="Google Shape;217;p38"/>
          <p:cNvSpPr txBox="1"/>
          <p:nvPr>
            <p:ph idx="1" type="body"/>
          </p:nvPr>
        </p:nvSpPr>
        <p:spPr>
          <a:xfrm>
            <a:off x="1834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Its common to have threads calculate a unique id within the kernel to process some specific data.If we launch a kernel with:</a:t>
            </a:r>
            <a:endParaRPr>
              <a:solidFill>
                <a:srgbClr val="FFFFFF"/>
              </a:solidFill>
              <a:latin typeface="Montserrat"/>
              <a:ea typeface="Montserrat"/>
              <a:cs typeface="Montserrat"/>
              <a:sym typeface="Montserrat"/>
            </a:endParaRPr>
          </a:p>
          <a:p>
            <a:pPr indent="457200" lvl="0" marL="1371600" rtl="0" algn="l">
              <a:spcBef>
                <a:spcPts val="1600"/>
              </a:spcBef>
              <a:spcAft>
                <a:spcPts val="0"/>
              </a:spcAft>
              <a:buClr>
                <a:schemeClr val="dk1"/>
              </a:buClr>
              <a:buSzPts val="1100"/>
              <a:buFont typeface="Arial"/>
              <a:buNone/>
            </a:pPr>
            <a:r>
              <a:rPr lang="en">
                <a:solidFill>
                  <a:srgbClr val="00FF00"/>
                </a:solidFill>
                <a:latin typeface="Montserrat"/>
                <a:ea typeface="Montserrat"/>
                <a:cs typeface="Montserrat"/>
                <a:sym typeface="Montserrat"/>
              </a:rPr>
              <a:t>Somekernel &lt;&lt;&lt; 100,25 &gt;&gt;&gt; (...);</a:t>
            </a:r>
            <a:endParaRPr>
              <a:solidFill>
                <a:srgbClr val="00FF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Inside the kernel, each thread can calculate a unique id with:</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int id= blockIdx.x * blockDim.x + threadIdx.x</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So the 5th thread of the 4th block would calculate:</a:t>
            </a:r>
            <a:endParaRPr>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a:solidFill>
                  <a:srgbClr val="FFFFFF"/>
                </a:solidFill>
                <a:latin typeface="Montserrat"/>
                <a:ea typeface="Montserrat"/>
                <a:cs typeface="Montserrat"/>
                <a:sym typeface="Montserrat"/>
              </a:rPr>
              <a:t>int id= 4*25 + 5 = 105</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This will end up to be unique to every thread.</a:t>
            </a:r>
            <a:endParaRPr>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Montserrat"/>
                <a:ea typeface="Montserrat"/>
                <a:cs typeface="Montserrat"/>
                <a:sym typeface="Montserrat"/>
              </a:rPr>
              <a:t>Simple Processing Flow</a:t>
            </a:r>
            <a:endParaRPr sz="5000">
              <a:solidFill>
                <a:srgbClr val="FFFFF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40"/>
          <p:cNvPicPr preferRelativeResize="0"/>
          <p:nvPr/>
        </p:nvPicPr>
        <p:blipFill>
          <a:blip r:embed="rId3">
            <a:alphaModFix/>
          </a:blip>
          <a:stretch>
            <a:fillRect/>
          </a:stretch>
        </p:blipFill>
        <p:spPr>
          <a:xfrm>
            <a:off x="452463" y="302025"/>
            <a:ext cx="8239075" cy="4539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nvSpPr>
        <p:spPr>
          <a:xfrm>
            <a:off x="450625" y="3383475"/>
            <a:ext cx="4610400" cy="863100"/>
          </a:xfrm>
          <a:prstGeom prst="rect">
            <a:avLst/>
          </a:prstGeom>
          <a:noFill/>
          <a:ln>
            <a:noFill/>
          </a:ln>
        </p:spPr>
        <p:txBody>
          <a:bodyPr anchorCtr="0" anchor="t" bIns="0" lIns="0" spcFirstLastPara="1" rIns="0" wrap="square" tIns="12700">
            <a:noAutofit/>
          </a:bodyPr>
          <a:lstStyle/>
          <a:p>
            <a:pPr indent="-342900" lvl="0" marL="457200" marR="5080" rtl="0" algn="l">
              <a:lnSpc>
                <a:spcPct val="10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 </a:t>
            </a:r>
            <a:r>
              <a:rPr lang="en" sz="1800">
                <a:solidFill>
                  <a:srgbClr val="FFFFFF"/>
                </a:solidFill>
                <a:latin typeface="Montserrat"/>
                <a:ea typeface="Montserrat"/>
                <a:cs typeface="Montserrat"/>
                <a:sym typeface="Montserrat"/>
              </a:rPr>
              <a:t>Copy input data from CPU memory to  GPU memory</a:t>
            </a:r>
            <a:endParaRPr sz="1800">
              <a:latin typeface="Montserrat"/>
              <a:ea typeface="Montserrat"/>
              <a:cs typeface="Montserrat"/>
              <a:sym typeface="Montserrat"/>
            </a:endParaRPr>
          </a:p>
        </p:txBody>
      </p:sp>
      <p:sp>
        <p:nvSpPr>
          <p:cNvPr id="233" name="Google Shape;233;p41"/>
          <p:cNvSpPr/>
          <p:nvPr/>
        </p:nvSpPr>
        <p:spPr>
          <a:xfrm>
            <a:off x="5125456" y="402000"/>
            <a:ext cx="3567900" cy="433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4" name="Google Shape;234;p41"/>
          <p:cNvSpPr/>
          <p:nvPr/>
        </p:nvSpPr>
        <p:spPr>
          <a:xfrm>
            <a:off x="1112466" y="853678"/>
            <a:ext cx="2262000" cy="1726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5" name="Google Shape;235;p41"/>
          <p:cNvSpPr/>
          <p:nvPr/>
        </p:nvSpPr>
        <p:spPr>
          <a:xfrm>
            <a:off x="3233530" y="1187149"/>
            <a:ext cx="2050256" cy="631508"/>
          </a:xfrm>
          <a:custGeom>
            <a:rect b="b" l="l" r="r" t="t"/>
            <a:pathLst>
              <a:path extrusionOk="0" h="571500" w="200025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6" name="Google Shape;236;p41"/>
          <p:cNvSpPr txBox="1"/>
          <p:nvPr/>
        </p:nvSpPr>
        <p:spPr>
          <a:xfrm>
            <a:off x="3745027" y="1389090"/>
            <a:ext cx="1019100" cy="202800"/>
          </a:xfrm>
          <a:prstGeom prst="rect">
            <a:avLst/>
          </a:prstGeom>
          <a:noFill/>
          <a:ln>
            <a:noFill/>
          </a:ln>
        </p:spPr>
        <p:txBody>
          <a:bodyPr anchorCtr="0" anchor="t" bIns="0" lIns="0" spcFirstLastPara="1" rIns="0" wrap="square" tIns="13325">
            <a:noAutofit/>
          </a:bodyPr>
          <a:lstStyle/>
          <a:p>
            <a:pPr indent="0" lvl="0" marL="12700" marR="0" rtl="0" algn="ctr">
              <a:lnSpc>
                <a:spcPct val="100000"/>
              </a:lnSpc>
              <a:spcBef>
                <a:spcPts val="0"/>
              </a:spcBef>
              <a:spcAft>
                <a:spcPts val="0"/>
              </a:spcAft>
              <a:buNone/>
            </a:pPr>
            <a:r>
              <a:rPr lang="en" sz="1400">
                <a:solidFill>
                  <a:srgbClr val="FFFFFF"/>
                </a:solidFill>
                <a:latin typeface="Montserrat"/>
                <a:ea typeface="Montserrat"/>
                <a:cs typeface="Montserrat"/>
                <a:sym typeface="Montserrat"/>
              </a:rPr>
              <a:t>PCI Bus</a:t>
            </a:r>
            <a:endParaRPr sz="1400">
              <a:latin typeface="Montserrat"/>
              <a:ea typeface="Montserrat"/>
              <a:cs typeface="Montserrat"/>
              <a:sym typeface="Montserrat"/>
            </a:endParaRPr>
          </a:p>
        </p:txBody>
      </p:sp>
      <p:sp>
        <p:nvSpPr>
          <p:cNvPr id="237" name="Google Shape;237;p41"/>
          <p:cNvSpPr/>
          <p:nvPr/>
        </p:nvSpPr>
        <p:spPr>
          <a:xfrm>
            <a:off x="3174039" y="1817715"/>
            <a:ext cx="3736989" cy="2429415"/>
          </a:xfrm>
          <a:custGeom>
            <a:rect b="b" l="l" r="r" t="t"/>
            <a:pathLst>
              <a:path extrusionOk="0" h="2858135" w="4358005">
                <a:moveTo>
                  <a:pt x="4357751" y="2278634"/>
                </a:moveTo>
                <a:lnTo>
                  <a:pt x="3572509" y="2278634"/>
                </a:lnTo>
                <a:lnTo>
                  <a:pt x="3965067" y="2857576"/>
                </a:lnTo>
                <a:lnTo>
                  <a:pt x="4357751" y="2278634"/>
                </a:lnTo>
                <a:close/>
              </a:path>
              <a:path extrusionOk="0" h="2858135" w="4358005">
                <a:moveTo>
                  <a:pt x="2919729" y="0"/>
                </a:moveTo>
                <a:lnTo>
                  <a:pt x="0" y="0"/>
                </a:lnTo>
                <a:lnTo>
                  <a:pt x="0" y="409575"/>
                </a:lnTo>
                <a:lnTo>
                  <a:pt x="2919729" y="409575"/>
                </a:lnTo>
                <a:lnTo>
                  <a:pt x="2967424" y="410905"/>
                </a:lnTo>
                <a:lnTo>
                  <a:pt x="3014421" y="414851"/>
                </a:lnTo>
                <a:lnTo>
                  <a:pt x="3060650" y="421340"/>
                </a:lnTo>
                <a:lnTo>
                  <a:pt x="3106040" y="430302"/>
                </a:lnTo>
                <a:lnTo>
                  <a:pt x="3150520" y="441665"/>
                </a:lnTo>
                <a:lnTo>
                  <a:pt x="3194018" y="455358"/>
                </a:lnTo>
                <a:lnTo>
                  <a:pt x="3236464" y="471311"/>
                </a:lnTo>
                <a:lnTo>
                  <a:pt x="3277788" y="489453"/>
                </a:lnTo>
                <a:lnTo>
                  <a:pt x="3317917" y="509712"/>
                </a:lnTo>
                <a:lnTo>
                  <a:pt x="3356780" y="532017"/>
                </a:lnTo>
                <a:lnTo>
                  <a:pt x="3394308" y="556298"/>
                </a:lnTo>
                <a:lnTo>
                  <a:pt x="3430428" y="582483"/>
                </a:lnTo>
                <a:lnTo>
                  <a:pt x="3465070" y="610502"/>
                </a:lnTo>
                <a:lnTo>
                  <a:pt x="3498162" y="640282"/>
                </a:lnTo>
                <a:lnTo>
                  <a:pt x="3529635" y="671755"/>
                </a:lnTo>
                <a:lnTo>
                  <a:pt x="3559415" y="704847"/>
                </a:lnTo>
                <a:lnTo>
                  <a:pt x="3587434" y="739489"/>
                </a:lnTo>
                <a:lnTo>
                  <a:pt x="3613619" y="775609"/>
                </a:lnTo>
                <a:lnTo>
                  <a:pt x="3637900" y="813137"/>
                </a:lnTo>
                <a:lnTo>
                  <a:pt x="3660205" y="852000"/>
                </a:lnTo>
                <a:lnTo>
                  <a:pt x="3680464" y="892129"/>
                </a:lnTo>
                <a:lnTo>
                  <a:pt x="3698606" y="933453"/>
                </a:lnTo>
                <a:lnTo>
                  <a:pt x="3714559" y="975899"/>
                </a:lnTo>
                <a:lnTo>
                  <a:pt x="3728252" y="1019397"/>
                </a:lnTo>
                <a:lnTo>
                  <a:pt x="3739615" y="1063877"/>
                </a:lnTo>
                <a:lnTo>
                  <a:pt x="3748577" y="1109267"/>
                </a:lnTo>
                <a:lnTo>
                  <a:pt x="3755066" y="1155496"/>
                </a:lnTo>
                <a:lnTo>
                  <a:pt x="3759012" y="1202493"/>
                </a:lnTo>
                <a:lnTo>
                  <a:pt x="3760343" y="1250188"/>
                </a:lnTo>
                <a:lnTo>
                  <a:pt x="3760343" y="2278634"/>
                </a:lnTo>
                <a:lnTo>
                  <a:pt x="4169918" y="2278634"/>
                </a:lnTo>
                <a:lnTo>
                  <a:pt x="4169918" y="1250188"/>
                </a:lnTo>
                <a:lnTo>
                  <a:pt x="4169015" y="1202239"/>
                </a:lnTo>
                <a:lnTo>
                  <a:pt x="4166327" y="1154747"/>
                </a:lnTo>
                <a:lnTo>
                  <a:pt x="4161889" y="1107743"/>
                </a:lnTo>
                <a:lnTo>
                  <a:pt x="4155730" y="1061260"/>
                </a:lnTo>
                <a:lnTo>
                  <a:pt x="4147885" y="1015331"/>
                </a:lnTo>
                <a:lnTo>
                  <a:pt x="4138385" y="969987"/>
                </a:lnTo>
                <a:lnTo>
                  <a:pt x="4127263" y="925260"/>
                </a:lnTo>
                <a:lnTo>
                  <a:pt x="4114551" y="881185"/>
                </a:lnTo>
                <a:lnTo>
                  <a:pt x="4100281" y="837792"/>
                </a:lnTo>
                <a:lnTo>
                  <a:pt x="4084486" y="795114"/>
                </a:lnTo>
                <a:lnTo>
                  <a:pt x="4067199" y="753184"/>
                </a:lnTo>
                <a:lnTo>
                  <a:pt x="4048452" y="712034"/>
                </a:lnTo>
                <a:lnTo>
                  <a:pt x="4028276" y="671697"/>
                </a:lnTo>
                <a:lnTo>
                  <a:pt x="4006705" y="632204"/>
                </a:lnTo>
                <a:lnTo>
                  <a:pt x="3983772" y="593588"/>
                </a:lnTo>
                <a:lnTo>
                  <a:pt x="3959507" y="555882"/>
                </a:lnTo>
                <a:lnTo>
                  <a:pt x="3933944" y="519118"/>
                </a:lnTo>
                <a:lnTo>
                  <a:pt x="3907115" y="483328"/>
                </a:lnTo>
                <a:lnTo>
                  <a:pt x="3879053" y="448545"/>
                </a:lnTo>
                <a:lnTo>
                  <a:pt x="3849789" y="414801"/>
                </a:lnTo>
                <a:lnTo>
                  <a:pt x="3819357" y="382128"/>
                </a:lnTo>
                <a:lnTo>
                  <a:pt x="3787789" y="350560"/>
                </a:lnTo>
                <a:lnTo>
                  <a:pt x="3755116" y="320128"/>
                </a:lnTo>
                <a:lnTo>
                  <a:pt x="3721372" y="290864"/>
                </a:lnTo>
                <a:lnTo>
                  <a:pt x="3686589" y="262802"/>
                </a:lnTo>
                <a:lnTo>
                  <a:pt x="3650799" y="235973"/>
                </a:lnTo>
                <a:lnTo>
                  <a:pt x="3614035" y="210410"/>
                </a:lnTo>
                <a:lnTo>
                  <a:pt x="3576329" y="186145"/>
                </a:lnTo>
                <a:lnTo>
                  <a:pt x="3537713" y="163212"/>
                </a:lnTo>
                <a:lnTo>
                  <a:pt x="3498220" y="141641"/>
                </a:lnTo>
                <a:lnTo>
                  <a:pt x="3457883" y="121465"/>
                </a:lnTo>
                <a:lnTo>
                  <a:pt x="3416733" y="102718"/>
                </a:lnTo>
                <a:lnTo>
                  <a:pt x="3374803" y="85431"/>
                </a:lnTo>
                <a:lnTo>
                  <a:pt x="3332125" y="69636"/>
                </a:lnTo>
                <a:lnTo>
                  <a:pt x="3288732" y="55366"/>
                </a:lnTo>
                <a:lnTo>
                  <a:pt x="3244657" y="42654"/>
                </a:lnTo>
                <a:lnTo>
                  <a:pt x="3199930" y="31532"/>
                </a:lnTo>
                <a:lnTo>
                  <a:pt x="3154586" y="22032"/>
                </a:lnTo>
                <a:lnTo>
                  <a:pt x="3108657" y="14187"/>
                </a:lnTo>
                <a:lnTo>
                  <a:pt x="3062174" y="8028"/>
                </a:lnTo>
                <a:lnTo>
                  <a:pt x="3015170" y="3590"/>
                </a:lnTo>
                <a:lnTo>
                  <a:pt x="2967678" y="902"/>
                </a:lnTo>
                <a:lnTo>
                  <a:pt x="2919729" y="0"/>
                </a:lnTo>
                <a:close/>
              </a:path>
            </a:pathLst>
          </a:custGeom>
          <a:solidFill>
            <a:srgbClr val="FFFFFF">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8" name="Google Shape;238;p41"/>
          <p:cNvSpPr/>
          <p:nvPr/>
        </p:nvSpPr>
        <p:spPr>
          <a:xfrm>
            <a:off x="3183762" y="1817701"/>
            <a:ext cx="3736989" cy="2429415"/>
          </a:xfrm>
          <a:custGeom>
            <a:rect b="b" l="l" r="r" t="t"/>
            <a:pathLst>
              <a:path extrusionOk="0" h="2858135" w="4358005">
                <a:moveTo>
                  <a:pt x="0" y="0"/>
                </a:moveTo>
                <a:lnTo>
                  <a:pt x="2919729" y="0"/>
                </a:lnTo>
                <a:lnTo>
                  <a:pt x="2967678" y="902"/>
                </a:lnTo>
                <a:lnTo>
                  <a:pt x="3015170" y="3590"/>
                </a:lnTo>
                <a:lnTo>
                  <a:pt x="3062174" y="8028"/>
                </a:lnTo>
                <a:lnTo>
                  <a:pt x="3108657" y="14187"/>
                </a:lnTo>
                <a:lnTo>
                  <a:pt x="3154586" y="22032"/>
                </a:lnTo>
                <a:lnTo>
                  <a:pt x="3199930" y="31532"/>
                </a:lnTo>
                <a:lnTo>
                  <a:pt x="3244657" y="42654"/>
                </a:lnTo>
                <a:lnTo>
                  <a:pt x="3288732" y="55366"/>
                </a:lnTo>
                <a:lnTo>
                  <a:pt x="3332125" y="69636"/>
                </a:lnTo>
                <a:lnTo>
                  <a:pt x="3374803" y="85431"/>
                </a:lnTo>
                <a:lnTo>
                  <a:pt x="3416733" y="102718"/>
                </a:lnTo>
                <a:lnTo>
                  <a:pt x="3457883" y="121465"/>
                </a:lnTo>
                <a:lnTo>
                  <a:pt x="3498220" y="141641"/>
                </a:lnTo>
                <a:lnTo>
                  <a:pt x="3537713" y="163212"/>
                </a:lnTo>
                <a:lnTo>
                  <a:pt x="3576329" y="186145"/>
                </a:lnTo>
                <a:lnTo>
                  <a:pt x="3614035" y="210410"/>
                </a:lnTo>
                <a:lnTo>
                  <a:pt x="3650799" y="235973"/>
                </a:lnTo>
                <a:lnTo>
                  <a:pt x="3686589" y="262802"/>
                </a:lnTo>
                <a:lnTo>
                  <a:pt x="3721372" y="290864"/>
                </a:lnTo>
                <a:lnTo>
                  <a:pt x="3755116" y="320128"/>
                </a:lnTo>
                <a:lnTo>
                  <a:pt x="3787789" y="350560"/>
                </a:lnTo>
                <a:lnTo>
                  <a:pt x="3819357" y="382128"/>
                </a:lnTo>
                <a:lnTo>
                  <a:pt x="3849789" y="414801"/>
                </a:lnTo>
                <a:lnTo>
                  <a:pt x="3879053" y="448545"/>
                </a:lnTo>
                <a:lnTo>
                  <a:pt x="3907115" y="483328"/>
                </a:lnTo>
                <a:lnTo>
                  <a:pt x="3933944" y="519118"/>
                </a:lnTo>
                <a:lnTo>
                  <a:pt x="3959507" y="555882"/>
                </a:lnTo>
                <a:lnTo>
                  <a:pt x="3983772" y="593588"/>
                </a:lnTo>
                <a:lnTo>
                  <a:pt x="4006705" y="632204"/>
                </a:lnTo>
                <a:lnTo>
                  <a:pt x="4028276" y="671697"/>
                </a:lnTo>
                <a:lnTo>
                  <a:pt x="4048452" y="712034"/>
                </a:lnTo>
                <a:lnTo>
                  <a:pt x="4067199" y="753184"/>
                </a:lnTo>
                <a:lnTo>
                  <a:pt x="4084486" y="795114"/>
                </a:lnTo>
                <a:lnTo>
                  <a:pt x="4100281" y="837792"/>
                </a:lnTo>
                <a:lnTo>
                  <a:pt x="4114551" y="881185"/>
                </a:lnTo>
                <a:lnTo>
                  <a:pt x="4127263" y="925260"/>
                </a:lnTo>
                <a:lnTo>
                  <a:pt x="4138385" y="969987"/>
                </a:lnTo>
                <a:lnTo>
                  <a:pt x="4147885" y="1015331"/>
                </a:lnTo>
                <a:lnTo>
                  <a:pt x="4155730" y="1061260"/>
                </a:lnTo>
                <a:lnTo>
                  <a:pt x="4161889" y="1107743"/>
                </a:lnTo>
                <a:lnTo>
                  <a:pt x="4166327" y="1154747"/>
                </a:lnTo>
                <a:lnTo>
                  <a:pt x="4169015" y="1202239"/>
                </a:lnTo>
                <a:lnTo>
                  <a:pt x="4169918" y="1250188"/>
                </a:lnTo>
                <a:lnTo>
                  <a:pt x="4169918" y="2278634"/>
                </a:lnTo>
                <a:lnTo>
                  <a:pt x="4357751" y="2278634"/>
                </a:lnTo>
                <a:lnTo>
                  <a:pt x="3965067" y="2857576"/>
                </a:lnTo>
                <a:lnTo>
                  <a:pt x="3572509" y="2278634"/>
                </a:lnTo>
                <a:lnTo>
                  <a:pt x="3760343" y="2278634"/>
                </a:lnTo>
                <a:lnTo>
                  <a:pt x="3760343" y="1250188"/>
                </a:lnTo>
                <a:lnTo>
                  <a:pt x="3759012" y="1202493"/>
                </a:lnTo>
                <a:lnTo>
                  <a:pt x="3755066" y="1155496"/>
                </a:lnTo>
                <a:lnTo>
                  <a:pt x="3748577" y="1109267"/>
                </a:lnTo>
                <a:lnTo>
                  <a:pt x="3739615" y="1063877"/>
                </a:lnTo>
                <a:lnTo>
                  <a:pt x="3728252" y="1019397"/>
                </a:lnTo>
                <a:lnTo>
                  <a:pt x="3714559" y="975899"/>
                </a:lnTo>
                <a:lnTo>
                  <a:pt x="3698606" y="933453"/>
                </a:lnTo>
                <a:lnTo>
                  <a:pt x="3680464" y="892129"/>
                </a:lnTo>
                <a:lnTo>
                  <a:pt x="3660205" y="852000"/>
                </a:lnTo>
                <a:lnTo>
                  <a:pt x="3637900" y="813137"/>
                </a:lnTo>
                <a:lnTo>
                  <a:pt x="3613619" y="775609"/>
                </a:lnTo>
                <a:lnTo>
                  <a:pt x="3587434" y="739489"/>
                </a:lnTo>
                <a:lnTo>
                  <a:pt x="3559415" y="704847"/>
                </a:lnTo>
                <a:lnTo>
                  <a:pt x="3529635" y="671755"/>
                </a:lnTo>
                <a:lnTo>
                  <a:pt x="3498162" y="640282"/>
                </a:lnTo>
                <a:lnTo>
                  <a:pt x="3465070" y="610502"/>
                </a:lnTo>
                <a:lnTo>
                  <a:pt x="3430428" y="582483"/>
                </a:lnTo>
                <a:lnTo>
                  <a:pt x="3394308" y="556298"/>
                </a:lnTo>
                <a:lnTo>
                  <a:pt x="3356780" y="532017"/>
                </a:lnTo>
                <a:lnTo>
                  <a:pt x="3317917" y="509712"/>
                </a:lnTo>
                <a:lnTo>
                  <a:pt x="3277788" y="489453"/>
                </a:lnTo>
                <a:lnTo>
                  <a:pt x="3236464" y="471311"/>
                </a:lnTo>
                <a:lnTo>
                  <a:pt x="3194018" y="455358"/>
                </a:lnTo>
                <a:lnTo>
                  <a:pt x="3150520" y="441665"/>
                </a:lnTo>
                <a:lnTo>
                  <a:pt x="3106040" y="430302"/>
                </a:lnTo>
                <a:lnTo>
                  <a:pt x="3060650" y="421340"/>
                </a:lnTo>
                <a:lnTo>
                  <a:pt x="3014421" y="414851"/>
                </a:lnTo>
                <a:lnTo>
                  <a:pt x="2967424" y="410905"/>
                </a:lnTo>
                <a:lnTo>
                  <a:pt x="2919729" y="409575"/>
                </a:lnTo>
                <a:lnTo>
                  <a:pt x="0" y="409575"/>
                </a:lnTo>
                <a:lnTo>
                  <a:pt x="0" y="0"/>
                </a:lnTo>
                <a:close/>
              </a:path>
            </a:pathLst>
          </a:custGeom>
          <a:noFill/>
          <a:ln cap="flat" cmpd="sng" w="25400">
            <a:solidFill>
              <a:srgbClr val="22949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2"/>
          <p:cNvSpPr txBox="1"/>
          <p:nvPr/>
        </p:nvSpPr>
        <p:spPr>
          <a:xfrm>
            <a:off x="424125" y="2862529"/>
            <a:ext cx="4547700" cy="1179600"/>
          </a:xfrm>
          <a:prstGeom prst="rect">
            <a:avLst/>
          </a:prstGeom>
          <a:noFill/>
          <a:ln>
            <a:noFill/>
          </a:ln>
        </p:spPr>
        <p:txBody>
          <a:bodyPr anchorCtr="0" anchor="t" bIns="0" lIns="0" spcFirstLastPara="1" rIns="0" wrap="square" tIns="12700">
            <a:noAutofit/>
          </a:bodyPr>
          <a:lstStyle/>
          <a:p>
            <a:pPr indent="-342900" lvl="0" marL="457200" marR="5080" rtl="0" algn="l">
              <a:lnSpc>
                <a:spcPct val="100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Copy input data from CPU memory to GPU  memory</a:t>
            </a:r>
            <a:endParaRPr sz="1800">
              <a:latin typeface="Montserrat"/>
              <a:ea typeface="Montserrat"/>
              <a:cs typeface="Montserrat"/>
              <a:sym typeface="Montserrat"/>
            </a:endParaRPr>
          </a:p>
          <a:p>
            <a:pPr indent="-342900" lvl="0" marL="457200" marR="603885" rtl="0" algn="l">
              <a:lnSpc>
                <a:spcPct val="100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Load GPU code and execute it, caching data on chip for performance</a:t>
            </a:r>
            <a:endParaRPr sz="1800">
              <a:latin typeface="Montserrat"/>
              <a:ea typeface="Montserrat"/>
              <a:cs typeface="Montserrat"/>
              <a:sym typeface="Montserrat"/>
            </a:endParaRPr>
          </a:p>
        </p:txBody>
      </p:sp>
      <p:sp>
        <p:nvSpPr>
          <p:cNvPr id="244" name="Google Shape;244;p42"/>
          <p:cNvSpPr/>
          <p:nvPr/>
        </p:nvSpPr>
        <p:spPr>
          <a:xfrm>
            <a:off x="5064667" y="560550"/>
            <a:ext cx="3655200" cy="4022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5" name="Google Shape;245;p42"/>
          <p:cNvSpPr/>
          <p:nvPr/>
        </p:nvSpPr>
        <p:spPr>
          <a:xfrm>
            <a:off x="1244572" y="869019"/>
            <a:ext cx="2317200" cy="1600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6" name="Google Shape;246;p42"/>
          <p:cNvSpPr/>
          <p:nvPr/>
        </p:nvSpPr>
        <p:spPr>
          <a:xfrm>
            <a:off x="3436450" y="1234076"/>
            <a:ext cx="1750219" cy="702945"/>
          </a:xfrm>
          <a:custGeom>
            <a:rect b="b" l="l" r="r" t="t"/>
            <a:pathLst>
              <a:path extrusionOk="0" h="571500" w="200025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7" name="Google Shape;247;p42"/>
          <p:cNvSpPr txBox="1"/>
          <p:nvPr/>
        </p:nvSpPr>
        <p:spPr>
          <a:xfrm>
            <a:off x="3835026" y="1476800"/>
            <a:ext cx="956400" cy="188100"/>
          </a:xfrm>
          <a:prstGeom prst="rect">
            <a:avLst/>
          </a:prstGeom>
          <a:noFill/>
          <a:ln>
            <a:noFill/>
          </a:ln>
        </p:spPr>
        <p:txBody>
          <a:bodyPr anchorCtr="0" anchor="t" bIns="0" lIns="0" spcFirstLastPara="1" rIns="0" wrap="square" tIns="13325">
            <a:noAutofit/>
          </a:bodyPr>
          <a:lstStyle/>
          <a:p>
            <a:pPr indent="0" lvl="0" marL="12700" marR="0" rtl="0" algn="ctr">
              <a:lnSpc>
                <a:spcPct val="100000"/>
              </a:lnSpc>
              <a:spcBef>
                <a:spcPts val="0"/>
              </a:spcBef>
              <a:spcAft>
                <a:spcPts val="0"/>
              </a:spcAft>
              <a:buNone/>
            </a:pPr>
            <a:r>
              <a:rPr lang="en" sz="1400">
                <a:solidFill>
                  <a:srgbClr val="FFFFFF"/>
                </a:solidFill>
                <a:latin typeface="Montserrat"/>
                <a:ea typeface="Montserrat"/>
                <a:cs typeface="Montserrat"/>
                <a:sym typeface="Montserrat"/>
              </a:rPr>
              <a:t>PCI Bus</a:t>
            </a:r>
            <a:endParaRPr sz="1400">
              <a:latin typeface="Montserrat"/>
              <a:ea typeface="Montserrat"/>
              <a:cs typeface="Montserrat"/>
              <a:sym typeface="Montserrat"/>
            </a:endParaRPr>
          </a:p>
        </p:txBody>
      </p:sp>
      <p:sp>
        <p:nvSpPr>
          <p:cNvPr id="248" name="Google Shape;248;p42"/>
          <p:cNvSpPr/>
          <p:nvPr/>
        </p:nvSpPr>
        <p:spPr>
          <a:xfrm>
            <a:off x="3060712" y="841271"/>
            <a:ext cx="3313191" cy="392798"/>
          </a:xfrm>
          <a:custGeom>
            <a:rect b="b" l="l" r="r" t="t"/>
            <a:pathLst>
              <a:path extrusionOk="0" h="500380" w="3786504">
                <a:moveTo>
                  <a:pt x="3662426" y="184276"/>
                </a:moveTo>
                <a:lnTo>
                  <a:pt x="3459353" y="184276"/>
                </a:lnTo>
                <a:lnTo>
                  <a:pt x="3459353" y="296925"/>
                </a:lnTo>
                <a:lnTo>
                  <a:pt x="0" y="296925"/>
                </a:lnTo>
                <a:lnTo>
                  <a:pt x="0" y="499999"/>
                </a:ln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close/>
              </a:path>
              <a:path extrusionOk="0" h="500380" w="3786504">
                <a:moveTo>
                  <a:pt x="3560826" y="0"/>
                </a:moveTo>
                <a:lnTo>
                  <a:pt x="3335528" y="184276"/>
                </a:lnTo>
                <a:lnTo>
                  <a:pt x="3786251" y="184276"/>
                </a:lnTo>
                <a:lnTo>
                  <a:pt x="3560826" y="0"/>
                </a:lnTo>
                <a:close/>
              </a:path>
            </a:pathLst>
          </a:custGeom>
          <a:solidFill>
            <a:srgbClr val="FFFFFF">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9" name="Google Shape;249;p42"/>
          <p:cNvSpPr/>
          <p:nvPr/>
        </p:nvSpPr>
        <p:spPr>
          <a:xfrm>
            <a:off x="3060712" y="841271"/>
            <a:ext cx="3313191" cy="392798"/>
          </a:xfrm>
          <a:custGeom>
            <a:rect b="b" l="l" r="r" t="t"/>
            <a:pathLst>
              <a:path extrusionOk="0" h="500380" w="3786504">
                <a:moveTo>
                  <a:pt x="0" y="499999"/>
                </a:moveTo>
                <a:lnTo>
                  <a:pt x="3463417" y="499999"/>
                </a:lnTo>
                <a:lnTo>
                  <a:pt x="3509030" y="494746"/>
                </a:lnTo>
                <a:lnTo>
                  <a:pt x="3550912" y="479784"/>
                </a:lnTo>
                <a:lnTo>
                  <a:pt x="3587864" y="456301"/>
                </a:lnTo>
                <a:lnTo>
                  <a:pt x="3618688" y="425490"/>
                </a:lnTo>
                <a:lnTo>
                  <a:pt x="3642188" y="388540"/>
                </a:lnTo>
                <a:lnTo>
                  <a:pt x="3657167" y="346643"/>
                </a:lnTo>
                <a:lnTo>
                  <a:pt x="3662426" y="300989"/>
                </a:lnTo>
                <a:lnTo>
                  <a:pt x="3662426" y="184276"/>
                </a:lnTo>
                <a:lnTo>
                  <a:pt x="3786251" y="184276"/>
                </a:lnTo>
                <a:lnTo>
                  <a:pt x="3560826" y="0"/>
                </a:lnTo>
                <a:lnTo>
                  <a:pt x="3335528" y="184276"/>
                </a:lnTo>
                <a:lnTo>
                  <a:pt x="3459353" y="184276"/>
                </a:lnTo>
                <a:lnTo>
                  <a:pt x="3459353" y="296925"/>
                </a:lnTo>
                <a:lnTo>
                  <a:pt x="0" y="296925"/>
                </a:lnTo>
                <a:lnTo>
                  <a:pt x="0" y="499999"/>
                </a:lnTo>
                <a:close/>
              </a:path>
            </a:pathLst>
          </a:custGeom>
          <a:noFill/>
          <a:ln cap="flat" cmpd="sng" w="25400">
            <a:solidFill>
              <a:srgbClr val="22949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0" name="Google Shape;250;p42"/>
          <p:cNvSpPr/>
          <p:nvPr/>
        </p:nvSpPr>
        <p:spPr>
          <a:xfrm>
            <a:off x="5503088" y="2862535"/>
            <a:ext cx="562847" cy="1177896"/>
          </a:xfrm>
          <a:custGeom>
            <a:rect b="b" l="l" r="r" t="t"/>
            <a:pathLst>
              <a:path extrusionOk="0" h="1500504" w="643254">
                <a:moveTo>
                  <a:pt x="642874" y="1178737"/>
                </a:moveTo>
                <a:lnTo>
                  <a:pt x="0" y="1178737"/>
                </a:lnTo>
                <a:lnTo>
                  <a:pt x="321437" y="1500200"/>
                </a:lnTo>
                <a:lnTo>
                  <a:pt x="642874" y="1178737"/>
                </a:lnTo>
                <a:close/>
              </a:path>
              <a:path extrusionOk="0" h="1500504" w="643254">
                <a:moveTo>
                  <a:pt x="482092" y="321437"/>
                </a:moveTo>
                <a:lnTo>
                  <a:pt x="160654" y="321437"/>
                </a:lnTo>
                <a:lnTo>
                  <a:pt x="160654" y="1178737"/>
                </a:lnTo>
                <a:lnTo>
                  <a:pt x="482092" y="1178737"/>
                </a:lnTo>
                <a:lnTo>
                  <a:pt x="482092" y="321437"/>
                </a:lnTo>
                <a:close/>
              </a:path>
              <a:path extrusionOk="0" h="1500504" w="643254">
                <a:moveTo>
                  <a:pt x="321437" y="0"/>
                </a:moveTo>
                <a:lnTo>
                  <a:pt x="0" y="321437"/>
                </a:lnTo>
                <a:lnTo>
                  <a:pt x="642874" y="321437"/>
                </a:lnTo>
                <a:lnTo>
                  <a:pt x="321437" y="0"/>
                </a:lnTo>
                <a:close/>
              </a:path>
            </a:pathLst>
          </a:custGeom>
          <a:solidFill>
            <a:srgbClr val="FFFFFF">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1" name="Google Shape;251;p42"/>
          <p:cNvSpPr/>
          <p:nvPr/>
        </p:nvSpPr>
        <p:spPr>
          <a:xfrm>
            <a:off x="5503088" y="2862535"/>
            <a:ext cx="562847" cy="1177896"/>
          </a:xfrm>
          <a:custGeom>
            <a:rect b="b" l="l" r="r" t="t"/>
            <a:pathLst>
              <a:path extrusionOk="0" h="1500504" w="643254">
                <a:moveTo>
                  <a:pt x="0" y="321437"/>
                </a:moveTo>
                <a:lnTo>
                  <a:pt x="321437" y="0"/>
                </a:lnTo>
                <a:lnTo>
                  <a:pt x="642874" y="321437"/>
                </a:lnTo>
                <a:lnTo>
                  <a:pt x="482092" y="321437"/>
                </a:lnTo>
                <a:lnTo>
                  <a:pt x="482092" y="1178737"/>
                </a:lnTo>
                <a:lnTo>
                  <a:pt x="642874" y="1178737"/>
                </a:lnTo>
                <a:lnTo>
                  <a:pt x="321437" y="1500200"/>
                </a:lnTo>
                <a:lnTo>
                  <a:pt x="0" y="1178737"/>
                </a:lnTo>
                <a:lnTo>
                  <a:pt x="160654" y="1178737"/>
                </a:lnTo>
                <a:lnTo>
                  <a:pt x="160654" y="321437"/>
                </a:lnTo>
                <a:lnTo>
                  <a:pt x="0" y="321437"/>
                </a:lnTo>
                <a:close/>
              </a:path>
            </a:pathLst>
          </a:custGeom>
          <a:noFill/>
          <a:ln cap="flat" cmpd="sng" w="25400">
            <a:solidFill>
              <a:srgbClr val="22949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2" name="Google Shape;252;p42"/>
          <p:cNvSpPr/>
          <p:nvPr/>
        </p:nvSpPr>
        <p:spPr>
          <a:xfrm>
            <a:off x="6442386" y="2862535"/>
            <a:ext cx="562847" cy="1177896"/>
          </a:xfrm>
          <a:custGeom>
            <a:rect b="b" l="l" r="r" t="t"/>
            <a:pathLst>
              <a:path extrusionOk="0" h="1500504" w="643254">
                <a:moveTo>
                  <a:pt x="643001" y="1178737"/>
                </a:moveTo>
                <a:lnTo>
                  <a:pt x="0" y="1178737"/>
                </a:lnTo>
                <a:lnTo>
                  <a:pt x="321436" y="1500200"/>
                </a:lnTo>
                <a:lnTo>
                  <a:pt x="643001" y="1178737"/>
                </a:lnTo>
                <a:close/>
              </a:path>
              <a:path extrusionOk="0" h="1500504" w="643254">
                <a:moveTo>
                  <a:pt x="482219" y="321437"/>
                </a:moveTo>
                <a:lnTo>
                  <a:pt x="160781" y="321437"/>
                </a:lnTo>
                <a:lnTo>
                  <a:pt x="160781" y="1178737"/>
                </a:lnTo>
                <a:lnTo>
                  <a:pt x="482219" y="1178737"/>
                </a:lnTo>
                <a:lnTo>
                  <a:pt x="482219" y="321437"/>
                </a:lnTo>
                <a:close/>
              </a:path>
              <a:path extrusionOk="0" h="1500504" w="643254">
                <a:moveTo>
                  <a:pt x="321436" y="0"/>
                </a:moveTo>
                <a:lnTo>
                  <a:pt x="0" y="321437"/>
                </a:lnTo>
                <a:lnTo>
                  <a:pt x="643001" y="321437"/>
                </a:lnTo>
                <a:lnTo>
                  <a:pt x="321436" y="0"/>
                </a:lnTo>
                <a:close/>
              </a:path>
            </a:pathLst>
          </a:custGeom>
          <a:solidFill>
            <a:srgbClr val="FFFFFF">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3" name="Google Shape;253;p42"/>
          <p:cNvSpPr/>
          <p:nvPr/>
        </p:nvSpPr>
        <p:spPr>
          <a:xfrm>
            <a:off x="6442386" y="2862535"/>
            <a:ext cx="562847" cy="1177896"/>
          </a:xfrm>
          <a:custGeom>
            <a:rect b="b" l="l" r="r" t="t"/>
            <a:pathLst>
              <a:path extrusionOk="0" h="1500504" w="643254">
                <a:moveTo>
                  <a:pt x="0" y="321437"/>
                </a:moveTo>
                <a:lnTo>
                  <a:pt x="321436" y="0"/>
                </a:lnTo>
                <a:lnTo>
                  <a:pt x="643001" y="321437"/>
                </a:lnTo>
                <a:lnTo>
                  <a:pt x="482219" y="321437"/>
                </a:lnTo>
                <a:lnTo>
                  <a:pt x="482219" y="1178737"/>
                </a:lnTo>
                <a:lnTo>
                  <a:pt x="643001" y="1178737"/>
                </a:lnTo>
                <a:lnTo>
                  <a:pt x="321436" y="1500200"/>
                </a:lnTo>
                <a:lnTo>
                  <a:pt x="0" y="1178737"/>
                </a:lnTo>
                <a:lnTo>
                  <a:pt x="160781" y="1178737"/>
                </a:lnTo>
                <a:lnTo>
                  <a:pt x="160781" y="321437"/>
                </a:lnTo>
                <a:lnTo>
                  <a:pt x="0" y="321437"/>
                </a:lnTo>
                <a:close/>
              </a:path>
            </a:pathLst>
          </a:custGeom>
          <a:noFill/>
          <a:ln cap="flat" cmpd="sng" w="25400">
            <a:solidFill>
              <a:srgbClr val="22949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4" name="Google Shape;254;p42"/>
          <p:cNvSpPr/>
          <p:nvPr/>
        </p:nvSpPr>
        <p:spPr>
          <a:xfrm>
            <a:off x="7694857" y="2862535"/>
            <a:ext cx="562847" cy="1177896"/>
          </a:xfrm>
          <a:custGeom>
            <a:rect b="b" l="l" r="r" t="t"/>
            <a:pathLst>
              <a:path extrusionOk="0" h="1500504" w="643254">
                <a:moveTo>
                  <a:pt x="643001" y="1178737"/>
                </a:moveTo>
                <a:lnTo>
                  <a:pt x="0" y="1178737"/>
                </a:lnTo>
                <a:lnTo>
                  <a:pt x="321436" y="1500200"/>
                </a:lnTo>
                <a:lnTo>
                  <a:pt x="643001" y="1178737"/>
                </a:lnTo>
                <a:close/>
              </a:path>
              <a:path extrusionOk="0" h="1500504" w="643254">
                <a:moveTo>
                  <a:pt x="482219" y="321437"/>
                </a:moveTo>
                <a:lnTo>
                  <a:pt x="160781" y="321437"/>
                </a:lnTo>
                <a:lnTo>
                  <a:pt x="160781" y="1178737"/>
                </a:lnTo>
                <a:lnTo>
                  <a:pt x="482219" y="1178737"/>
                </a:lnTo>
                <a:lnTo>
                  <a:pt x="482219" y="321437"/>
                </a:lnTo>
                <a:close/>
              </a:path>
              <a:path extrusionOk="0" h="1500504" w="643254">
                <a:moveTo>
                  <a:pt x="321436" y="0"/>
                </a:moveTo>
                <a:lnTo>
                  <a:pt x="0" y="321437"/>
                </a:lnTo>
                <a:lnTo>
                  <a:pt x="643001" y="321437"/>
                </a:lnTo>
                <a:lnTo>
                  <a:pt x="321436" y="0"/>
                </a:lnTo>
                <a:close/>
              </a:path>
            </a:pathLst>
          </a:custGeom>
          <a:solidFill>
            <a:srgbClr val="FFFFFF">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42"/>
          <p:cNvSpPr/>
          <p:nvPr/>
        </p:nvSpPr>
        <p:spPr>
          <a:xfrm>
            <a:off x="7694857" y="2862535"/>
            <a:ext cx="562847" cy="1177896"/>
          </a:xfrm>
          <a:custGeom>
            <a:rect b="b" l="l" r="r" t="t"/>
            <a:pathLst>
              <a:path extrusionOk="0" h="1500504" w="643254">
                <a:moveTo>
                  <a:pt x="0" y="321437"/>
                </a:moveTo>
                <a:lnTo>
                  <a:pt x="321436" y="0"/>
                </a:lnTo>
                <a:lnTo>
                  <a:pt x="643001" y="321437"/>
                </a:lnTo>
                <a:lnTo>
                  <a:pt x="482219" y="321437"/>
                </a:lnTo>
                <a:lnTo>
                  <a:pt x="482219" y="1178737"/>
                </a:lnTo>
                <a:lnTo>
                  <a:pt x="643001" y="1178737"/>
                </a:lnTo>
                <a:lnTo>
                  <a:pt x="321436" y="1500200"/>
                </a:lnTo>
                <a:lnTo>
                  <a:pt x="0" y="1178737"/>
                </a:lnTo>
                <a:lnTo>
                  <a:pt x="160781" y="1178737"/>
                </a:lnTo>
                <a:lnTo>
                  <a:pt x="160781" y="321437"/>
                </a:lnTo>
                <a:lnTo>
                  <a:pt x="0" y="321437"/>
                </a:lnTo>
                <a:close/>
              </a:path>
            </a:pathLst>
          </a:custGeom>
          <a:noFill/>
          <a:ln cap="flat" cmpd="sng" w="25400">
            <a:solidFill>
              <a:srgbClr val="22949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 name="Google Shape;77;p16" title="Mythbusters Demo GPU versus CPU.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78" name="Google Shape;78;p16" title="Mythbusters Demo GPU versus CPU.mp4">
            <a:hlinkClick r:id="rId5"/>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nvSpPr>
        <p:spPr>
          <a:xfrm>
            <a:off x="215575" y="2772600"/>
            <a:ext cx="4536600" cy="1831200"/>
          </a:xfrm>
          <a:prstGeom prst="rect">
            <a:avLst/>
          </a:prstGeom>
          <a:noFill/>
          <a:ln>
            <a:noFill/>
          </a:ln>
        </p:spPr>
        <p:txBody>
          <a:bodyPr anchorCtr="0" anchor="t" bIns="0" lIns="0" spcFirstLastPara="1" rIns="0" wrap="square" tIns="12700">
            <a:noAutofit/>
          </a:bodyPr>
          <a:lstStyle/>
          <a:p>
            <a:pPr indent="-342900" lvl="0" marL="457200" marR="5080" rtl="0" algn="l">
              <a:lnSpc>
                <a:spcPct val="100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Copy input data from CPU memory to GPU memory.</a:t>
            </a:r>
            <a:endParaRPr sz="1800">
              <a:latin typeface="Montserrat"/>
              <a:ea typeface="Montserrat"/>
              <a:cs typeface="Montserrat"/>
              <a:sym typeface="Montserrat"/>
            </a:endParaRPr>
          </a:p>
          <a:p>
            <a:pPr indent="-342900" lvl="0" marL="457200" marR="603885" rtl="0" algn="l">
              <a:lnSpc>
                <a:spcPct val="100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Load GPU program and execute,  caching data on chip for performance.</a:t>
            </a:r>
            <a:endParaRPr sz="1800">
              <a:latin typeface="Montserrat"/>
              <a:ea typeface="Montserrat"/>
              <a:cs typeface="Montserrat"/>
              <a:sym typeface="Montserrat"/>
            </a:endParaRPr>
          </a:p>
          <a:p>
            <a:pPr indent="-342900" lvl="0" marL="457200" marR="335915" rtl="0" algn="l">
              <a:lnSpc>
                <a:spcPct val="100000"/>
              </a:lnSpc>
              <a:spcBef>
                <a:spcPts val="0"/>
              </a:spcBef>
              <a:spcAft>
                <a:spcPts val="0"/>
              </a:spcAft>
              <a:buClr>
                <a:srgbClr val="FFFFFF"/>
              </a:buClr>
              <a:buSzPts val="1800"/>
              <a:buFont typeface="Montserrat"/>
              <a:buChar char="●"/>
            </a:pPr>
            <a:r>
              <a:rPr lang="en" sz="1800">
                <a:solidFill>
                  <a:srgbClr val="FFFFFF"/>
                </a:solidFill>
                <a:latin typeface="Montserrat"/>
                <a:ea typeface="Montserrat"/>
                <a:cs typeface="Montserrat"/>
                <a:sym typeface="Montserrat"/>
              </a:rPr>
              <a:t>Copy results from GPU memory to CPU  memory.</a:t>
            </a:r>
            <a:endParaRPr sz="1800">
              <a:latin typeface="Montserrat"/>
              <a:ea typeface="Montserrat"/>
              <a:cs typeface="Montserrat"/>
              <a:sym typeface="Montserrat"/>
            </a:endParaRPr>
          </a:p>
        </p:txBody>
      </p:sp>
      <p:sp>
        <p:nvSpPr>
          <p:cNvPr id="261" name="Google Shape;261;p43"/>
          <p:cNvSpPr/>
          <p:nvPr/>
        </p:nvSpPr>
        <p:spPr>
          <a:xfrm>
            <a:off x="4937897" y="539700"/>
            <a:ext cx="3524100" cy="406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43"/>
          <p:cNvSpPr/>
          <p:nvPr/>
        </p:nvSpPr>
        <p:spPr>
          <a:xfrm>
            <a:off x="1254779" y="851368"/>
            <a:ext cx="2234100" cy="1617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43"/>
          <p:cNvSpPr/>
          <p:nvPr/>
        </p:nvSpPr>
        <p:spPr>
          <a:xfrm>
            <a:off x="3410875" y="1105375"/>
            <a:ext cx="1690211" cy="681514"/>
          </a:xfrm>
          <a:custGeom>
            <a:rect b="b" l="l" r="r" t="t"/>
            <a:pathLst>
              <a:path extrusionOk="0" h="571500" w="2000250">
                <a:moveTo>
                  <a:pt x="0" y="285750"/>
                </a:moveTo>
                <a:lnTo>
                  <a:pt x="285750" y="0"/>
                </a:lnTo>
                <a:lnTo>
                  <a:pt x="285750" y="142875"/>
                </a:lnTo>
                <a:lnTo>
                  <a:pt x="1714500" y="142875"/>
                </a:lnTo>
                <a:lnTo>
                  <a:pt x="1714500" y="0"/>
                </a:lnTo>
                <a:lnTo>
                  <a:pt x="2000250" y="285750"/>
                </a:lnTo>
                <a:lnTo>
                  <a:pt x="1714500" y="571500"/>
                </a:lnTo>
                <a:lnTo>
                  <a:pt x="1714500" y="428625"/>
                </a:lnTo>
                <a:lnTo>
                  <a:pt x="285750" y="428625"/>
                </a:lnTo>
                <a:lnTo>
                  <a:pt x="285750" y="571500"/>
                </a:lnTo>
                <a:lnTo>
                  <a:pt x="0" y="285750"/>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43"/>
          <p:cNvSpPr txBox="1"/>
          <p:nvPr/>
        </p:nvSpPr>
        <p:spPr>
          <a:xfrm>
            <a:off x="3775098" y="1351175"/>
            <a:ext cx="876600" cy="189900"/>
          </a:xfrm>
          <a:prstGeom prst="rect">
            <a:avLst/>
          </a:prstGeom>
          <a:noFill/>
          <a:ln>
            <a:noFill/>
          </a:ln>
        </p:spPr>
        <p:txBody>
          <a:bodyPr anchorCtr="0" anchor="t" bIns="0" lIns="0" spcFirstLastPara="1" rIns="0" wrap="square" tIns="13325">
            <a:noAutofit/>
          </a:bodyPr>
          <a:lstStyle/>
          <a:p>
            <a:pPr indent="0" lvl="0" marL="12700" marR="0" rtl="0" algn="ctr">
              <a:lnSpc>
                <a:spcPct val="100000"/>
              </a:lnSpc>
              <a:spcBef>
                <a:spcPts val="0"/>
              </a:spcBef>
              <a:spcAft>
                <a:spcPts val="0"/>
              </a:spcAft>
              <a:buNone/>
            </a:pPr>
            <a:r>
              <a:rPr lang="en" sz="1400">
                <a:solidFill>
                  <a:srgbClr val="FFFFFF"/>
                </a:solidFill>
                <a:latin typeface="Montserrat"/>
                <a:ea typeface="Montserrat"/>
                <a:cs typeface="Montserrat"/>
                <a:sym typeface="Montserrat"/>
              </a:rPr>
              <a:t>PCI Bus</a:t>
            </a:r>
            <a:endParaRPr sz="1400">
              <a:latin typeface="Montserrat"/>
              <a:ea typeface="Montserrat"/>
              <a:cs typeface="Montserrat"/>
              <a:sym typeface="Montserrat"/>
            </a:endParaRPr>
          </a:p>
        </p:txBody>
      </p:sp>
      <p:sp>
        <p:nvSpPr>
          <p:cNvPr id="265" name="Google Shape;265;p43"/>
          <p:cNvSpPr/>
          <p:nvPr/>
        </p:nvSpPr>
        <p:spPr>
          <a:xfrm>
            <a:off x="2522773" y="1653432"/>
            <a:ext cx="4006606" cy="2285705"/>
          </a:xfrm>
          <a:custGeom>
            <a:rect b="b" l="l" r="r" t="t"/>
            <a:pathLst>
              <a:path extrusionOk="0" h="2884170" w="4741545">
                <a:moveTo>
                  <a:pt x="4413131" y="602868"/>
                </a:move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413131" y="602868"/>
                </a:lnTo>
                <a:close/>
              </a:path>
              <a:path extrusionOk="0" h="2884170" w="4741545">
                <a:moveTo>
                  <a:pt x="584200" y="0"/>
                </a:moveTo>
                <a:lnTo>
                  <a:pt x="0" y="396239"/>
                </a:lnTo>
                <a:lnTo>
                  <a:pt x="584200" y="792480"/>
                </a:lnTo>
                <a:lnTo>
                  <a:pt x="584200" y="602868"/>
                </a:lnTo>
                <a:lnTo>
                  <a:pt x="4413131" y="602868"/>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close/>
              </a:path>
            </a:pathLst>
          </a:custGeom>
          <a:solidFill>
            <a:srgbClr val="FFFFFF">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43"/>
          <p:cNvSpPr/>
          <p:nvPr/>
        </p:nvSpPr>
        <p:spPr>
          <a:xfrm>
            <a:off x="2522773" y="1653432"/>
            <a:ext cx="4006606" cy="2285705"/>
          </a:xfrm>
          <a:custGeom>
            <a:rect b="b" l="l" r="r" t="t"/>
            <a:pathLst>
              <a:path extrusionOk="0" h="2884170" w="4741545">
                <a:moveTo>
                  <a:pt x="4741036" y="2883738"/>
                </a:moveTo>
                <a:lnTo>
                  <a:pt x="4741036" y="1451229"/>
                </a:lnTo>
                <a:lnTo>
                  <a:pt x="4740126" y="1402831"/>
                </a:lnTo>
                <a:lnTo>
                  <a:pt x="4737415" y="1354894"/>
                </a:lnTo>
                <a:lnTo>
                  <a:pt x="4732936" y="1307452"/>
                </a:lnTo>
                <a:lnTo>
                  <a:pt x="4726723" y="1260536"/>
                </a:lnTo>
                <a:lnTo>
                  <a:pt x="4718808" y="1214179"/>
                </a:lnTo>
                <a:lnTo>
                  <a:pt x="4709224" y="1168415"/>
                </a:lnTo>
                <a:lnTo>
                  <a:pt x="4698003" y="1123274"/>
                </a:lnTo>
                <a:lnTo>
                  <a:pt x="4685177" y="1078791"/>
                </a:lnTo>
                <a:lnTo>
                  <a:pt x="4670781" y="1034998"/>
                </a:lnTo>
                <a:lnTo>
                  <a:pt x="4654845" y="991927"/>
                </a:lnTo>
                <a:lnTo>
                  <a:pt x="4637403" y="949611"/>
                </a:lnTo>
                <a:lnTo>
                  <a:pt x="4618488" y="908083"/>
                </a:lnTo>
                <a:lnTo>
                  <a:pt x="4598132" y="867376"/>
                </a:lnTo>
                <a:lnTo>
                  <a:pt x="4576368" y="827521"/>
                </a:lnTo>
                <a:lnTo>
                  <a:pt x="4553228" y="788553"/>
                </a:lnTo>
                <a:lnTo>
                  <a:pt x="4528745" y="750502"/>
                </a:lnTo>
                <a:lnTo>
                  <a:pt x="4502952" y="713403"/>
                </a:lnTo>
                <a:lnTo>
                  <a:pt x="4475882" y="677287"/>
                </a:lnTo>
                <a:lnTo>
                  <a:pt x="4447567" y="642188"/>
                </a:lnTo>
                <a:lnTo>
                  <a:pt x="4418039" y="608138"/>
                </a:lnTo>
                <a:lnTo>
                  <a:pt x="4387332" y="575170"/>
                </a:lnTo>
                <a:lnTo>
                  <a:pt x="4355477" y="543315"/>
                </a:lnTo>
                <a:lnTo>
                  <a:pt x="4322509" y="512608"/>
                </a:lnTo>
                <a:lnTo>
                  <a:pt x="4288459" y="483080"/>
                </a:lnTo>
                <a:lnTo>
                  <a:pt x="4253360" y="454765"/>
                </a:lnTo>
                <a:lnTo>
                  <a:pt x="4217244" y="427695"/>
                </a:lnTo>
                <a:lnTo>
                  <a:pt x="4180145" y="401902"/>
                </a:lnTo>
                <a:lnTo>
                  <a:pt x="4142094" y="377419"/>
                </a:lnTo>
                <a:lnTo>
                  <a:pt x="4103126" y="354279"/>
                </a:lnTo>
                <a:lnTo>
                  <a:pt x="4063271" y="332515"/>
                </a:lnTo>
                <a:lnTo>
                  <a:pt x="4022564" y="312159"/>
                </a:lnTo>
                <a:lnTo>
                  <a:pt x="3981036" y="293244"/>
                </a:lnTo>
                <a:lnTo>
                  <a:pt x="3938720" y="275802"/>
                </a:lnTo>
                <a:lnTo>
                  <a:pt x="3895649" y="259866"/>
                </a:lnTo>
                <a:lnTo>
                  <a:pt x="3851856" y="245470"/>
                </a:lnTo>
                <a:lnTo>
                  <a:pt x="3807373" y="232644"/>
                </a:lnTo>
                <a:lnTo>
                  <a:pt x="3762232" y="221423"/>
                </a:lnTo>
                <a:lnTo>
                  <a:pt x="3716468" y="211839"/>
                </a:lnTo>
                <a:lnTo>
                  <a:pt x="3670111" y="203924"/>
                </a:lnTo>
                <a:lnTo>
                  <a:pt x="3623195" y="197711"/>
                </a:lnTo>
                <a:lnTo>
                  <a:pt x="3575753" y="193232"/>
                </a:lnTo>
                <a:lnTo>
                  <a:pt x="3527816" y="190521"/>
                </a:lnTo>
                <a:lnTo>
                  <a:pt x="3479419" y="189611"/>
                </a:lnTo>
                <a:lnTo>
                  <a:pt x="584200" y="189611"/>
                </a:lnTo>
                <a:lnTo>
                  <a:pt x="584200" y="0"/>
                </a:lnTo>
                <a:lnTo>
                  <a:pt x="0" y="396239"/>
                </a:lnTo>
                <a:lnTo>
                  <a:pt x="584200" y="792480"/>
                </a:lnTo>
                <a:lnTo>
                  <a:pt x="584200" y="602868"/>
                </a:lnTo>
                <a:lnTo>
                  <a:pt x="3479419" y="602868"/>
                </a:lnTo>
                <a:lnTo>
                  <a:pt x="3527556" y="604212"/>
                </a:lnTo>
                <a:lnTo>
                  <a:pt x="3574990" y="608193"/>
                </a:lnTo>
                <a:lnTo>
                  <a:pt x="3621648" y="614741"/>
                </a:lnTo>
                <a:lnTo>
                  <a:pt x="3667458" y="623785"/>
                </a:lnTo>
                <a:lnTo>
                  <a:pt x="3712350" y="635251"/>
                </a:lnTo>
                <a:lnTo>
                  <a:pt x="3756251" y="649070"/>
                </a:lnTo>
                <a:lnTo>
                  <a:pt x="3799089" y="665169"/>
                </a:lnTo>
                <a:lnTo>
                  <a:pt x="3840794" y="683476"/>
                </a:lnTo>
                <a:lnTo>
                  <a:pt x="3881293" y="703921"/>
                </a:lnTo>
                <a:lnTo>
                  <a:pt x="3920515" y="726430"/>
                </a:lnTo>
                <a:lnTo>
                  <a:pt x="3958388" y="750933"/>
                </a:lnTo>
                <a:lnTo>
                  <a:pt x="3994840" y="777358"/>
                </a:lnTo>
                <a:lnTo>
                  <a:pt x="4029801" y="805634"/>
                </a:lnTo>
                <a:lnTo>
                  <a:pt x="4063198" y="835688"/>
                </a:lnTo>
                <a:lnTo>
                  <a:pt x="4094959" y="867449"/>
                </a:lnTo>
                <a:lnTo>
                  <a:pt x="4125013" y="900846"/>
                </a:lnTo>
                <a:lnTo>
                  <a:pt x="4153289" y="935807"/>
                </a:lnTo>
                <a:lnTo>
                  <a:pt x="4179714" y="972259"/>
                </a:lnTo>
                <a:lnTo>
                  <a:pt x="4204217" y="1010132"/>
                </a:lnTo>
                <a:lnTo>
                  <a:pt x="4226726" y="1049354"/>
                </a:lnTo>
                <a:lnTo>
                  <a:pt x="4247171" y="1089853"/>
                </a:lnTo>
                <a:lnTo>
                  <a:pt x="4265478" y="1131558"/>
                </a:lnTo>
                <a:lnTo>
                  <a:pt x="4281577" y="1174396"/>
                </a:lnTo>
                <a:lnTo>
                  <a:pt x="4295396" y="1218297"/>
                </a:lnTo>
                <a:lnTo>
                  <a:pt x="4306862" y="1263189"/>
                </a:lnTo>
                <a:lnTo>
                  <a:pt x="4315906" y="1308999"/>
                </a:lnTo>
                <a:lnTo>
                  <a:pt x="4322454" y="1355657"/>
                </a:lnTo>
                <a:lnTo>
                  <a:pt x="4326435" y="1403091"/>
                </a:lnTo>
                <a:lnTo>
                  <a:pt x="4327779" y="1451229"/>
                </a:lnTo>
                <a:lnTo>
                  <a:pt x="4327779" y="2883738"/>
                </a:lnTo>
                <a:lnTo>
                  <a:pt x="4741036" y="2883738"/>
                </a:lnTo>
                <a:close/>
              </a:path>
            </a:pathLst>
          </a:custGeom>
          <a:noFill/>
          <a:ln cap="flat" cmpd="sng" w="25400">
            <a:solidFill>
              <a:srgbClr val="22949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70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BFC"/>
                </a:solidFill>
                <a:latin typeface="Montserrat"/>
                <a:ea typeface="Montserrat"/>
                <a:cs typeface="Montserrat"/>
                <a:sym typeface="Montserrat"/>
              </a:rPr>
              <a:t>Let’s Talk Hardware</a:t>
            </a:r>
            <a:endParaRPr sz="5000">
              <a:solidFill>
                <a:srgbClr val="FFFBFC"/>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Memory</a:t>
            </a:r>
            <a:endParaRPr b="1">
              <a:solidFill>
                <a:srgbClr val="FFFBFC"/>
              </a:solidFill>
              <a:latin typeface="Montserrat"/>
              <a:ea typeface="Montserrat"/>
              <a:cs typeface="Montserrat"/>
              <a:sym typeface="Montserrat"/>
            </a:endParaRPr>
          </a:p>
        </p:txBody>
      </p:sp>
      <p:sp>
        <p:nvSpPr>
          <p:cNvPr id="277" name="Google Shape;277;p45"/>
          <p:cNvSpPr txBox="1"/>
          <p:nvPr>
            <p:ph idx="1" type="body"/>
          </p:nvPr>
        </p:nvSpPr>
        <p:spPr>
          <a:xfrm>
            <a:off x="311700" y="14613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The GPU and CPU do not share the same address space.</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Data must be copied back and forth between device and host.</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Memory is biggest bottleneck and future we can expect to see shared memories.</a:t>
            </a:r>
            <a:endParaRPr>
              <a:solidFill>
                <a:srgbClr val="FFFF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Memory Types</a:t>
            </a:r>
            <a:endParaRPr b="1">
              <a:solidFill>
                <a:srgbClr val="FFFFFF"/>
              </a:solidFill>
              <a:latin typeface="Montserrat"/>
              <a:ea typeface="Montserrat"/>
              <a:cs typeface="Montserrat"/>
              <a:sym typeface="Montserrat"/>
            </a:endParaRPr>
          </a:p>
        </p:txBody>
      </p:sp>
      <p:sp>
        <p:nvSpPr>
          <p:cNvPr id="283" name="Google Shape;28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Global</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Large and </a:t>
            </a:r>
            <a:r>
              <a:rPr lang="en">
                <a:solidFill>
                  <a:srgbClr val="FFFFFF"/>
                </a:solidFill>
                <a:latin typeface="Montserrat"/>
                <a:ea typeface="Montserrat"/>
                <a:cs typeface="Montserrat"/>
                <a:sym typeface="Montserrat"/>
              </a:rPr>
              <a:t>accessible</a:t>
            </a:r>
            <a:r>
              <a:rPr lang="en">
                <a:solidFill>
                  <a:srgbClr val="FFFFFF"/>
                </a:solidFill>
                <a:latin typeface="Montserrat"/>
                <a:ea typeface="Montserrat"/>
                <a:cs typeface="Montserrat"/>
                <a:sym typeface="Montserrat"/>
              </a:rPr>
              <a:t> </a:t>
            </a:r>
            <a:r>
              <a:rPr lang="en">
                <a:solidFill>
                  <a:srgbClr val="FFFFFF"/>
                </a:solidFill>
                <a:latin typeface="Montserrat"/>
                <a:ea typeface="Montserrat"/>
                <a:cs typeface="Montserrat"/>
                <a:sym typeface="Montserrat"/>
              </a:rPr>
              <a:t>throughout</a:t>
            </a:r>
            <a:r>
              <a:rPr lang="en">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Slow.</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Local</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Used during register spilling.</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Slow.</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Scope is limited to thread.</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Cache (L1 and L2)</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L1 is cache per multiprocessor.</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L2 is shared across all </a:t>
            </a:r>
            <a:r>
              <a:rPr lang="en">
                <a:solidFill>
                  <a:srgbClr val="FFFFFF"/>
                </a:solidFill>
                <a:latin typeface="Montserrat"/>
                <a:ea typeface="Montserrat"/>
                <a:cs typeface="Montserrat"/>
                <a:sym typeface="Montserrat"/>
              </a:rPr>
              <a:t>multiprocessors</a:t>
            </a:r>
            <a:r>
              <a:rPr lang="en">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a:p>
            <a:pPr indent="0" lvl="0" marL="457200" rtl="0" algn="l">
              <a:spcBef>
                <a:spcPts val="1600"/>
              </a:spcBef>
              <a:spcAft>
                <a:spcPts val="1600"/>
              </a:spcAft>
              <a:buNone/>
            </a:pPr>
            <a:r>
              <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Memory Types (cont.)</a:t>
            </a:r>
            <a:endParaRPr b="1">
              <a:solidFill>
                <a:srgbClr val="FFFFFF"/>
              </a:solidFill>
              <a:latin typeface="Montserrat"/>
              <a:ea typeface="Montserrat"/>
              <a:cs typeface="Montserrat"/>
              <a:sym typeface="Montserrat"/>
            </a:endParaRPr>
          </a:p>
        </p:txBody>
      </p:sp>
      <p:sp>
        <p:nvSpPr>
          <p:cNvPr id="289" name="Google Shape;28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Constant</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Small and fast.</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CPU sets the values.</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Constant.</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Shared</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Very fast.</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Very small.</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Part of L1 cache.</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Registers</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Large in number.</a:t>
            </a:r>
            <a:endParaRPr>
              <a:solidFill>
                <a:srgbClr val="FFFF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CUDA API Functions</a:t>
            </a:r>
            <a:endParaRPr b="1">
              <a:solidFill>
                <a:srgbClr val="FFFFFF"/>
              </a:solidFill>
              <a:latin typeface="Montserrat"/>
              <a:ea typeface="Montserrat"/>
              <a:cs typeface="Montserrat"/>
              <a:sym typeface="Montserrat"/>
            </a:endParaRPr>
          </a:p>
        </p:txBody>
      </p:sp>
      <p:sp>
        <p:nvSpPr>
          <p:cNvPr id="295" name="Google Shape;295;p48"/>
          <p:cNvSpPr txBox="1"/>
          <p:nvPr>
            <p:ph idx="1" type="body"/>
          </p:nvPr>
        </p:nvSpPr>
        <p:spPr>
          <a:xfrm>
            <a:off x="311700" y="1259425"/>
            <a:ext cx="8520600" cy="314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cudaMalloc(void **DevicePointer, int SizeInBytes)</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cudaFree(void **DevicePointer)</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cudaMemcpy(void *Dest, void *Src, int SizeInBytes, enum Direction)</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Direction can take two values:</a:t>
            </a:r>
            <a:endParaRPr>
              <a:solidFill>
                <a:srgbClr val="FFFFFF"/>
              </a:solidFill>
              <a:latin typeface="Montserrat"/>
              <a:ea typeface="Montserrat"/>
              <a:cs typeface="Montserrat"/>
              <a:sym typeface="Montserrat"/>
            </a:endParaRPr>
          </a:p>
          <a:p>
            <a:pPr indent="-317500" lvl="2" marL="13716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CudaMemcpyDeviceToHost</a:t>
            </a:r>
            <a:endParaRPr>
              <a:solidFill>
                <a:srgbClr val="FFFFFF"/>
              </a:solidFill>
              <a:latin typeface="Montserrat"/>
              <a:ea typeface="Montserrat"/>
              <a:cs typeface="Montserrat"/>
              <a:sym typeface="Montserrat"/>
            </a:endParaRPr>
          </a:p>
          <a:p>
            <a:pPr indent="-317500" lvl="2" marL="13716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CudaMemcpyHostToDevice</a:t>
            </a:r>
            <a:endParaRPr>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Race Conditions</a:t>
            </a:r>
            <a:endParaRPr b="1">
              <a:solidFill>
                <a:srgbClr val="FFFFFF"/>
              </a:solidFill>
              <a:latin typeface="Montserrat"/>
              <a:ea typeface="Montserrat"/>
              <a:cs typeface="Montserrat"/>
              <a:sym typeface="Montserrat"/>
            </a:endParaRPr>
          </a:p>
        </p:txBody>
      </p:sp>
      <p:sp>
        <p:nvSpPr>
          <p:cNvPr id="301" name="Google Shape;301;p49"/>
          <p:cNvSpPr txBox="1"/>
          <p:nvPr>
            <p:ph idx="1" type="body"/>
          </p:nvPr>
        </p:nvSpPr>
        <p:spPr>
          <a:xfrm>
            <a:off x="311700" y="1409125"/>
            <a:ext cx="8520600" cy="247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When two threads change the same variable in shared memory.</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Synchronisation is achieved using:</a:t>
            </a:r>
            <a:endParaRPr>
              <a:solidFill>
                <a:srgbClr val="FFFFFF"/>
              </a:solidFill>
              <a:latin typeface="Montserrat"/>
              <a:ea typeface="Montserrat"/>
              <a:cs typeface="Montserrat"/>
              <a:sym typeface="Montserrat"/>
            </a:endParaRPr>
          </a:p>
          <a:p>
            <a:pPr indent="-317500" lvl="1" marL="914400" rtl="0" algn="l">
              <a:spcBef>
                <a:spcPts val="0"/>
              </a:spcBef>
              <a:spcAft>
                <a:spcPts val="0"/>
              </a:spcAft>
              <a:buClr>
                <a:srgbClr val="FFFFFF"/>
              </a:buClr>
              <a:buSzPts val="1400"/>
              <a:buFont typeface="Montserrat"/>
              <a:buChar char="○"/>
            </a:pPr>
            <a:r>
              <a:rPr lang="en">
                <a:solidFill>
                  <a:srgbClr val="FFFFFF"/>
                </a:solidFill>
                <a:latin typeface="Montserrat"/>
                <a:ea typeface="Montserrat"/>
                <a:cs typeface="Montserrat"/>
                <a:sym typeface="Montserrat"/>
              </a:rPr>
              <a:t>__Syncthreads()</a:t>
            </a:r>
            <a:br>
              <a:rPr lang="en">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42900" lvl="0" marL="457200" rtl="0" algn="l">
              <a:spcBef>
                <a:spcPts val="0"/>
              </a:spcBef>
              <a:spcAft>
                <a:spcPts val="0"/>
              </a:spcAft>
              <a:buClr>
                <a:srgbClr val="FFFFFF"/>
              </a:buClr>
              <a:buSzPts val="1800"/>
              <a:buFont typeface="Montserrat"/>
              <a:buChar char="●"/>
            </a:pPr>
            <a:r>
              <a:rPr lang="en">
                <a:solidFill>
                  <a:srgbClr val="FFFFFF"/>
                </a:solidFill>
                <a:latin typeface="Montserrat"/>
                <a:ea typeface="Montserrat"/>
                <a:cs typeface="Montserrat"/>
                <a:sym typeface="Montserrat"/>
              </a:rPr>
              <a:t>Very hard to detect due to massive parallelism.</a:t>
            </a:r>
            <a:endParaRPr>
              <a:solidFill>
                <a:srgbClr val="FFFF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idx="1" type="body"/>
          </p:nvPr>
        </p:nvSpPr>
        <p:spPr>
          <a:xfrm>
            <a:off x="311700" y="1227325"/>
            <a:ext cx="8520600" cy="3416400"/>
          </a:xfrm>
          <a:prstGeom prst="rect">
            <a:avLst/>
          </a:prstGeom>
        </p:spPr>
        <p:txBody>
          <a:bodyPr anchorCtr="0" anchor="t" bIns="91425" lIns="91425" spcFirstLastPara="1" rIns="91425" wrap="square" tIns="91425">
            <a:noAutofit/>
          </a:bodyPr>
          <a:lstStyle/>
          <a:p>
            <a:pPr indent="-342900" lvl="0" marL="355600" rtl="0" algn="l">
              <a:lnSpc>
                <a:spcPct val="100000"/>
              </a:lnSpc>
              <a:spcBef>
                <a:spcPts val="0"/>
              </a:spcBef>
              <a:spcAft>
                <a:spcPts val="0"/>
              </a:spcAft>
              <a:buClr>
                <a:schemeClr val="lt1"/>
              </a:buClr>
              <a:buSzPts val="2400"/>
              <a:buFont typeface="Montserrat"/>
              <a:buChar char="▪"/>
            </a:pPr>
            <a:r>
              <a:rPr lang="en" sz="2400">
                <a:solidFill>
                  <a:schemeClr val="lt1"/>
                </a:solidFill>
                <a:latin typeface="Montserrat"/>
                <a:ea typeface="Montserrat"/>
                <a:cs typeface="Montserrat"/>
                <a:sym typeface="Montserrat"/>
              </a:rPr>
              <a:t>What have we learned?</a:t>
            </a:r>
            <a:endParaRPr sz="2400">
              <a:solidFill>
                <a:schemeClr val="dk1"/>
              </a:solidFill>
              <a:latin typeface="Montserrat"/>
              <a:ea typeface="Montserrat"/>
              <a:cs typeface="Montserrat"/>
              <a:sym typeface="Montserrat"/>
            </a:endParaRPr>
          </a:p>
          <a:p>
            <a:pPr indent="-342900" lvl="1" marL="927100" rtl="0" algn="l">
              <a:lnSpc>
                <a:spcPct val="100000"/>
              </a:lnSpc>
              <a:spcBef>
                <a:spcPts val="484"/>
              </a:spcBef>
              <a:spcAft>
                <a:spcPts val="0"/>
              </a:spcAft>
              <a:buClr>
                <a:schemeClr val="lt1"/>
              </a:buClr>
              <a:buSzPts val="1800"/>
              <a:buFont typeface="Montserrat"/>
              <a:buChar char="▪"/>
            </a:pPr>
            <a:r>
              <a:rPr lang="en" sz="2000">
                <a:solidFill>
                  <a:schemeClr val="lt1"/>
                </a:solidFill>
                <a:latin typeface="Montserrat"/>
                <a:ea typeface="Montserrat"/>
                <a:cs typeface="Montserrat"/>
                <a:sym typeface="Montserrat"/>
              </a:rPr>
              <a:t>Write and launch CUDA C/C++ kernels</a:t>
            </a:r>
            <a:endParaRPr sz="2000">
              <a:solidFill>
                <a:schemeClr val="dk1"/>
              </a:solidFill>
              <a:latin typeface="Montserrat"/>
              <a:ea typeface="Montserrat"/>
              <a:cs typeface="Montserrat"/>
              <a:sym typeface="Montserrat"/>
            </a:endParaRPr>
          </a:p>
          <a:p>
            <a:pPr indent="-281939" lvl="2" marL="1384300" rtl="0" algn="l">
              <a:lnSpc>
                <a:spcPct val="100000"/>
              </a:lnSpc>
              <a:spcBef>
                <a:spcPts val="320"/>
              </a:spcBef>
              <a:spcAft>
                <a:spcPts val="0"/>
              </a:spcAft>
              <a:buClr>
                <a:schemeClr val="lt1"/>
              </a:buClr>
              <a:buSzPts val="1600"/>
              <a:buChar char="-"/>
            </a:pPr>
            <a:r>
              <a:rPr lang="en" sz="1600">
                <a:solidFill>
                  <a:schemeClr val="lt1"/>
                </a:solidFill>
                <a:latin typeface="Montserrat"/>
                <a:ea typeface="Montserrat"/>
                <a:cs typeface="Montserrat"/>
                <a:sym typeface="Montserrat"/>
              </a:rPr>
              <a:t>global</a:t>
            </a:r>
            <a:r>
              <a:rPr lang="en" sz="1800">
                <a:solidFill>
                  <a:schemeClr val="lt1"/>
                </a:solidFill>
                <a:latin typeface="Montserrat"/>
                <a:ea typeface="Montserrat"/>
                <a:cs typeface="Montserrat"/>
                <a:sym typeface="Montserrat"/>
              </a:rPr>
              <a:t>,  &lt;&lt;&lt;&gt;&gt;&gt;,  </a:t>
            </a:r>
            <a:r>
              <a:rPr lang="en" sz="1600">
                <a:solidFill>
                  <a:schemeClr val="lt1"/>
                </a:solidFill>
                <a:latin typeface="Montserrat"/>
                <a:ea typeface="Montserrat"/>
                <a:cs typeface="Montserrat"/>
                <a:sym typeface="Montserrat"/>
              </a:rPr>
              <a:t>blockIdx</a:t>
            </a:r>
            <a:r>
              <a:rPr lang="en" sz="1800">
                <a:solidFill>
                  <a:schemeClr val="lt1"/>
                </a:solidFill>
                <a:latin typeface="Montserrat"/>
                <a:ea typeface="Montserrat"/>
                <a:cs typeface="Montserrat"/>
                <a:sym typeface="Montserrat"/>
              </a:rPr>
              <a:t>, </a:t>
            </a:r>
            <a:r>
              <a:rPr lang="en" sz="1600">
                <a:solidFill>
                  <a:schemeClr val="lt1"/>
                </a:solidFill>
                <a:latin typeface="Montserrat"/>
                <a:ea typeface="Montserrat"/>
                <a:cs typeface="Montserrat"/>
                <a:sym typeface="Montserrat"/>
              </a:rPr>
              <a:t>threadIdx</a:t>
            </a:r>
            <a:r>
              <a:rPr lang="en" sz="1800">
                <a:solidFill>
                  <a:schemeClr val="lt1"/>
                </a:solidFill>
                <a:latin typeface="Montserrat"/>
                <a:ea typeface="Montserrat"/>
                <a:cs typeface="Montserrat"/>
                <a:sym typeface="Montserrat"/>
              </a:rPr>
              <a:t>, blockDim</a:t>
            </a:r>
            <a:br>
              <a:rPr lang="en" sz="1800">
                <a:solidFill>
                  <a:schemeClr val="lt1"/>
                </a:solidFill>
                <a:latin typeface="Montserrat"/>
                <a:ea typeface="Montserrat"/>
                <a:cs typeface="Montserrat"/>
                <a:sym typeface="Montserrat"/>
              </a:rPr>
            </a:br>
            <a:endParaRPr sz="1800">
              <a:solidFill>
                <a:schemeClr val="dk1"/>
              </a:solidFill>
              <a:latin typeface="Montserrat"/>
              <a:ea typeface="Montserrat"/>
              <a:cs typeface="Montserrat"/>
              <a:sym typeface="Montserrat"/>
            </a:endParaRPr>
          </a:p>
          <a:p>
            <a:pPr indent="-342900" lvl="1" marL="927100" rtl="0" algn="l">
              <a:lnSpc>
                <a:spcPct val="100000"/>
              </a:lnSpc>
              <a:spcBef>
                <a:spcPts val="595"/>
              </a:spcBef>
              <a:spcAft>
                <a:spcPts val="0"/>
              </a:spcAft>
              <a:buClr>
                <a:schemeClr val="lt1"/>
              </a:buClr>
              <a:buSzPts val="1800"/>
              <a:buFont typeface="Montserrat"/>
              <a:buChar char="▪"/>
            </a:pPr>
            <a:r>
              <a:rPr lang="en" sz="2000">
                <a:solidFill>
                  <a:schemeClr val="lt1"/>
                </a:solidFill>
                <a:latin typeface="Montserrat"/>
                <a:ea typeface="Montserrat"/>
                <a:cs typeface="Montserrat"/>
                <a:sym typeface="Montserrat"/>
              </a:rPr>
              <a:t>Manage GPU memory</a:t>
            </a:r>
            <a:endParaRPr sz="2000">
              <a:solidFill>
                <a:schemeClr val="dk1"/>
              </a:solidFill>
              <a:latin typeface="Montserrat"/>
              <a:ea typeface="Montserrat"/>
              <a:cs typeface="Montserrat"/>
              <a:sym typeface="Montserrat"/>
            </a:endParaRPr>
          </a:p>
          <a:p>
            <a:pPr indent="-281939" lvl="2" marL="1384300" rtl="0" algn="l">
              <a:lnSpc>
                <a:spcPct val="100000"/>
              </a:lnSpc>
              <a:spcBef>
                <a:spcPts val="355"/>
              </a:spcBef>
              <a:spcAft>
                <a:spcPts val="0"/>
              </a:spcAft>
              <a:buClr>
                <a:schemeClr val="lt1"/>
              </a:buClr>
              <a:buSzPts val="1600"/>
              <a:buChar char="-"/>
            </a:pPr>
            <a:r>
              <a:rPr lang="en" sz="1600">
                <a:solidFill>
                  <a:schemeClr val="lt1"/>
                </a:solidFill>
                <a:latin typeface="Montserrat"/>
                <a:ea typeface="Montserrat"/>
                <a:cs typeface="Montserrat"/>
                <a:sym typeface="Montserrat"/>
              </a:rPr>
              <a:t>cudaMalloc()</a:t>
            </a:r>
            <a:r>
              <a:rPr lang="en" sz="1800">
                <a:solidFill>
                  <a:schemeClr val="lt1"/>
                </a:solidFill>
                <a:latin typeface="Montserrat"/>
                <a:ea typeface="Montserrat"/>
                <a:cs typeface="Montserrat"/>
                <a:sym typeface="Montserrat"/>
              </a:rPr>
              <a:t>,	 </a:t>
            </a:r>
            <a:r>
              <a:rPr lang="en" sz="1600">
                <a:solidFill>
                  <a:schemeClr val="lt1"/>
                </a:solidFill>
                <a:latin typeface="Montserrat"/>
                <a:ea typeface="Montserrat"/>
                <a:cs typeface="Montserrat"/>
                <a:sym typeface="Montserrat"/>
              </a:rPr>
              <a:t>cudaMemcpy()</a:t>
            </a:r>
            <a:r>
              <a:rPr lang="en" sz="1800">
                <a:solidFill>
                  <a:schemeClr val="lt1"/>
                </a:solidFill>
                <a:latin typeface="Montserrat"/>
                <a:ea typeface="Montserrat"/>
                <a:cs typeface="Montserrat"/>
                <a:sym typeface="Montserrat"/>
              </a:rPr>
              <a:t>, </a:t>
            </a:r>
            <a:r>
              <a:rPr lang="en" sz="1600">
                <a:solidFill>
                  <a:schemeClr val="lt1"/>
                </a:solidFill>
                <a:latin typeface="Montserrat"/>
                <a:ea typeface="Montserrat"/>
                <a:cs typeface="Montserrat"/>
                <a:sym typeface="Montserrat"/>
              </a:rPr>
              <a:t>cudaFree()</a:t>
            </a:r>
            <a:br>
              <a:rPr lang="en" sz="1600">
                <a:solidFill>
                  <a:schemeClr val="lt1"/>
                </a:solidFill>
                <a:latin typeface="Montserrat"/>
                <a:ea typeface="Montserrat"/>
                <a:cs typeface="Montserrat"/>
                <a:sym typeface="Montserrat"/>
              </a:rPr>
            </a:br>
            <a:endParaRPr sz="1600">
              <a:solidFill>
                <a:schemeClr val="dk1"/>
              </a:solidFill>
              <a:latin typeface="Montserrat"/>
              <a:ea typeface="Montserrat"/>
              <a:cs typeface="Montserrat"/>
              <a:sym typeface="Montserrat"/>
            </a:endParaRPr>
          </a:p>
          <a:p>
            <a:pPr indent="-342900" lvl="1" marL="927100" rtl="0" algn="l">
              <a:lnSpc>
                <a:spcPct val="100000"/>
              </a:lnSpc>
              <a:spcBef>
                <a:spcPts val="560"/>
              </a:spcBef>
              <a:spcAft>
                <a:spcPts val="0"/>
              </a:spcAft>
              <a:buClr>
                <a:schemeClr val="lt1"/>
              </a:buClr>
              <a:buSzPts val="1800"/>
              <a:buFont typeface="Montserrat"/>
              <a:buChar char="▪"/>
            </a:pPr>
            <a:r>
              <a:rPr lang="en" sz="2000">
                <a:solidFill>
                  <a:schemeClr val="lt1"/>
                </a:solidFill>
                <a:latin typeface="Montserrat"/>
                <a:ea typeface="Montserrat"/>
                <a:cs typeface="Montserrat"/>
                <a:sym typeface="Montserrat"/>
              </a:rPr>
              <a:t>Manage communication and synchronization</a:t>
            </a:r>
            <a:endParaRPr sz="2000">
              <a:solidFill>
                <a:schemeClr val="dk1"/>
              </a:solidFill>
              <a:latin typeface="Montserrat"/>
              <a:ea typeface="Montserrat"/>
              <a:cs typeface="Montserrat"/>
              <a:sym typeface="Montserrat"/>
            </a:endParaRPr>
          </a:p>
          <a:p>
            <a:pPr indent="-281939" lvl="2" marL="1384300" rtl="0" algn="l">
              <a:lnSpc>
                <a:spcPct val="100000"/>
              </a:lnSpc>
              <a:spcBef>
                <a:spcPts val="355"/>
              </a:spcBef>
              <a:spcAft>
                <a:spcPts val="0"/>
              </a:spcAft>
              <a:buClr>
                <a:schemeClr val="lt1"/>
              </a:buClr>
              <a:buSzPts val="1600"/>
              <a:buChar char="-"/>
            </a:pPr>
            <a:r>
              <a:rPr lang="en" sz="1600">
                <a:solidFill>
                  <a:schemeClr val="lt1"/>
                </a:solidFill>
                <a:latin typeface="Montserrat"/>
                <a:ea typeface="Montserrat"/>
                <a:cs typeface="Montserrat"/>
                <a:sym typeface="Montserrat"/>
              </a:rPr>
              <a:t>shared</a:t>
            </a:r>
            <a:r>
              <a:rPr lang="en" sz="1800">
                <a:solidFill>
                  <a:schemeClr val="lt1"/>
                </a:solidFill>
                <a:latin typeface="Montserrat"/>
                <a:ea typeface="Montserrat"/>
                <a:cs typeface="Montserrat"/>
                <a:sym typeface="Montserrat"/>
              </a:rPr>
              <a:t>, __</a:t>
            </a:r>
            <a:r>
              <a:rPr lang="en" sz="1600">
                <a:solidFill>
                  <a:schemeClr val="lt1"/>
                </a:solidFill>
                <a:latin typeface="Montserrat"/>
                <a:ea typeface="Montserrat"/>
                <a:cs typeface="Montserrat"/>
                <a:sym typeface="Montserrat"/>
              </a:rPr>
              <a:t>syncthreads()</a:t>
            </a:r>
            <a:endParaRPr sz="1600">
              <a:solidFill>
                <a:schemeClr val="dk1"/>
              </a:solidFill>
              <a:latin typeface="Montserrat"/>
              <a:ea typeface="Montserrat"/>
              <a:cs typeface="Montserrat"/>
              <a:sym typeface="Montserrat"/>
            </a:endParaRPr>
          </a:p>
          <a:p>
            <a:pPr indent="0" lvl="0" marL="0" rtl="0" algn="l">
              <a:spcBef>
                <a:spcPts val="0"/>
              </a:spcBef>
              <a:spcAft>
                <a:spcPts val="1600"/>
              </a:spcAft>
              <a:buNone/>
            </a:pPr>
            <a:r>
              <a:t/>
            </a:r>
            <a:endParaRPr>
              <a:latin typeface="Montserrat"/>
              <a:ea typeface="Montserrat"/>
              <a:cs typeface="Montserrat"/>
              <a:sym typeface="Montserrat"/>
            </a:endParaRPr>
          </a:p>
        </p:txBody>
      </p:sp>
      <p:sp>
        <p:nvSpPr>
          <p:cNvPr id="307" name="Google Shape;30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RECAP</a:t>
            </a:r>
            <a:endParaRPr b="1">
              <a:solidFill>
                <a:srgbClr val="FFFF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BFC"/>
                </a:solidFill>
                <a:latin typeface="Montserrat"/>
                <a:ea typeface="Montserrat"/>
                <a:cs typeface="Montserrat"/>
                <a:sym typeface="Montserrat"/>
              </a:rPr>
              <a:t>Example Demo</a:t>
            </a:r>
            <a:endParaRPr sz="5000">
              <a:solidFill>
                <a:srgbClr val="FFFBFC"/>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2"/>
          <p:cNvSpPr txBox="1"/>
          <p:nvPr/>
        </p:nvSpPr>
        <p:spPr>
          <a:xfrm>
            <a:off x="2230875" y="1258325"/>
            <a:ext cx="4847400" cy="988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14000">
                <a:solidFill>
                  <a:srgbClr val="FFFFFF"/>
                </a:solidFill>
                <a:latin typeface="Montserrat"/>
                <a:ea typeface="Montserrat"/>
                <a:cs typeface="Montserrat"/>
                <a:sym typeface="Montserrat"/>
              </a:rPr>
              <a:t>QUIZ</a:t>
            </a:r>
            <a:endParaRPr sz="14000">
              <a:solidFill>
                <a:srgbClr val="FFFFFF"/>
              </a:solidFill>
              <a:latin typeface="Montserrat"/>
              <a:ea typeface="Montserrat"/>
              <a:cs typeface="Montserrat"/>
              <a:sym typeface="Montserrat"/>
            </a:endParaRPr>
          </a:p>
          <a:p>
            <a:pPr indent="0" lvl="0" marL="12700" marR="0" rtl="0" algn="l">
              <a:lnSpc>
                <a:spcPct val="100000"/>
              </a:lnSpc>
              <a:spcBef>
                <a:spcPts val="30"/>
              </a:spcBef>
              <a:spcAft>
                <a:spcPts val="0"/>
              </a:spcAft>
              <a:buNone/>
            </a:pPr>
            <a:r>
              <a:t/>
            </a:r>
            <a:endParaRPr sz="2400">
              <a:latin typeface="Montserrat"/>
              <a:ea typeface="Montserrat"/>
              <a:cs typeface="Montserrat"/>
              <a:sym typeface="Montserrat"/>
            </a:endParaRPr>
          </a:p>
        </p:txBody>
      </p:sp>
      <p:sp>
        <p:nvSpPr>
          <p:cNvPr id="318" name="Google Shape;318;p52"/>
          <p:cNvSpPr txBox="1"/>
          <p:nvPr/>
        </p:nvSpPr>
        <p:spPr>
          <a:xfrm>
            <a:off x="2772975" y="3381800"/>
            <a:ext cx="37632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a:t>
            </a:r>
            <a:r>
              <a:rPr lang="en" sz="2400">
                <a:solidFill>
                  <a:srgbClr val="FFFFFF"/>
                </a:solidFill>
                <a:latin typeface="Montserrat"/>
                <a:ea typeface="Montserrat"/>
                <a:cs typeface="Montserrat"/>
                <a:sym typeface="Montserrat"/>
              </a:rPr>
              <a:t>FASTEST HAND FIRST)</a:t>
            </a:r>
            <a:endParaRPr sz="240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The Mythbusters, Adam Savage and Jamie Hyneman demonstrate the power of GPU computing." id="85" name="Google Shape;85;p17" title="Mythbusters Demo GPU versus CPU">
            <a:hlinkClick r:id="rId3"/>
          </p:cNvPr>
          <p:cNvPicPr preferRelativeResize="0"/>
          <p:nvPr/>
        </p:nvPicPr>
        <p:blipFill>
          <a:blip r:embed="rId4">
            <a:alphaModFix/>
          </a:blip>
          <a:stretch>
            <a:fillRect/>
          </a:stretch>
        </p:blipFill>
        <p:spPr>
          <a:xfrm>
            <a:off x="0" y="0"/>
            <a:ext cx="91937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3"/>
          <p:cNvSpPr txBox="1"/>
          <p:nvPr/>
        </p:nvSpPr>
        <p:spPr>
          <a:xfrm>
            <a:off x="1780050" y="283025"/>
            <a:ext cx="7117500" cy="8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Montserrat"/>
                <a:ea typeface="Montserrat"/>
                <a:cs typeface="Montserrat"/>
                <a:sym typeface="Montserrat"/>
              </a:rPr>
              <a:t>INTRODUCING</a:t>
            </a:r>
            <a:endParaRPr sz="6000">
              <a:solidFill>
                <a:srgbClr val="FFFFFF"/>
              </a:solidFill>
              <a:latin typeface="Montserrat"/>
              <a:ea typeface="Montserrat"/>
              <a:cs typeface="Montserrat"/>
              <a:sym typeface="Montserrat"/>
            </a:endParaRPr>
          </a:p>
        </p:txBody>
      </p:sp>
      <p:pic>
        <p:nvPicPr>
          <p:cNvPr id="325" name="Google Shape;325;p53"/>
          <p:cNvPicPr preferRelativeResize="0"/>
          <p:nvPr/>
        </p:nvPicPr>
        <p:blipFill rotWithShape="1">
          <a:blip r:embed="rId3">
            <a:alphaModFix/>
          </a:blip>
          <a:srcRect b="40520" l="22539" r="23847" t="39143"/>
          <a:stretch/>
        </p:blipFill>
        <p:spPr>
          <a:xfrm>
            <a:off x="2365950" y="1816750"/>
            <a:ext cx="4412075" cy="1046000"/>
          </a:xfrm>
          <a:prstGeom prst="rect">
            <a:avLst/>
          </a:prstGeom>
          <a:noFill/>
          <a:ln>
            <a:noFill/>
          </a:ln>
        </p:spPr>
      </p:pic>
      <p:pic>
        <p:nvPicPr>
          <p:cNvPr id="326" name="Google Shape;326;p53"/>
          <p:cNvPicPr preferRelativeResize="0"/>
          <p:nvPr/>
        </p:nvPicPr>
        <p:blipFill rotWithShape="1">
          <a:blip r:embed="rId4">
            <a:alphaModFix/>
          </a:blip>
          <a:srcRect b="0" l="0" r="0" t="58750"/>
          <a:stretch/>
        </p:blipFill>
        <p:spPr>
          <a:xfrm>
            <a:off x="2707000" y="3013500"/>
            <a:ext cx="3993700" cy="1647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311700" y="421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QUESTION 1</a:t>
            </a:r>
            <a:endParaRPr b="1">
              <a:latin typeface="Montserrat"/>
              <a:ea typeface="Montserrat"/>
              <a:cs typeface="Montserrat"/>
              <a:sym typeface="Montserrat"/>
            </a:endParaRPr>
          </a:p>
        </p:txBody>
      </p:sp>
      <p:sp>
        <p:nvSpPr>
          <p:cNvPr id="332" name="Google Shape;33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A </a:t>
            </a:r>
            <a:r>
              <a:rPr lang="en" sz="2400">
                <a:solidFill>
                  <a:srgbClr val="00FF00"/>
                </a:solidFill>
                <a:latin typeface="Montserrat"/>
                <a:ea typeface="Montserrat"/>
                <a:cs typeface="Montserrat"/>
                <a:sym typeface="Montserrat"/>
              </a:rPr>
              <a:t>kernel</a:t>
            </a:r>
            <a:r>
              <a:rPr lang="en" sz="2400">
                <a:solidFill>
                  <a:srgbClr val="FFFFFF"/>
                </a:solidFill>
                <a:latin typeface="Montserrat"/>
                <a:ea typeface="Montserrat"/>
                <a:cs typeface="Montserrat"/>
                <a:sym typeface="Montserrat"/>
              </a:rPr>
              <a:t> is launched as a ______?</a:t>
            </a:r>
            <a:endParaRPr sz="2400">
              <a:solidFill>
                <a:srgbClr val="FFFFFF"/>
              </a:solidFill>
              <a:latin typeface="Montserrat"/>
              <a:ea typeface="Montserrat"/>
              <a:cs typeface="Montserrat"/>
              <a:sym typeface="Montserrat"/>
            </a:endParaRPr>
          </a:p>
          <a:p>
            <a:pPr indent="-381000" lvl="0" marL="457200" rtl="0" algn="l">
              <a:spcBef>
                <a:spcPts val="160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A block of grid of threads.</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A thread of block of grids.</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A grid of block of threads</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None of these</a:t>
            </a:r>
            <a:endParaRPr sz="2400">
              <a:solidFill>
                <a:srgbClr val="FFFFF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ANSWER 1</a:t>
            </a:r>
            <a:endParaRPr b="1" sz="2400">
              <a:solidFill>
                <a:srgbClr val="FFFFFF"/>
              </a:solidFill>
              <a:latin typeface="Montserrat"/>
              <a:ea typeface="Montserrat"/>
              <a:cs typeface="Montserrat"/>
              <a:sym typeface="Montserrat"/>
            </a:endParaRPr>
          </a:p>
        </p:txBody>
      </p:sp>
      <p:sp>
        <p:nvSpPr>
          <p:cNvPr id="338" name="Google Shape;338;p55"/>
          <p:cNvSpPr txBox="1"/>
          <p:nvPr/>
        </p:nvSpPr>
        <p:spPr>
          <a:xfrm>
            <a:off x="311700" y="1069600"/>
            <a:ext cx="6510600" cy="29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Montserrat"/>
                <a:ea typeface="Montserrat"/>
                <a:cs typeface="Montserrat"/>
                <a:sym typeface="Montserrat"/>
              </a:rPr>
              <a:t>A </a:t>
            </a:r>
            <a:r>
              <a:rPr lang="en" sz="2400">
                <a:solidFill>
                  <a:srgbClr val="00FF00"/>
                </a:solidFill>
                <a:latin typeface="Montserrat"/>
                <a:ea typeface="Montserrat"/>
                <a:cs typeface="Montserrat"/>
                <a:sym typeface="Montserrat"/>
              </a:rPr>
              <a:t>kernel</a:t>
            </a:r>
            <a:r>
              <a:rPr lang="en" sz="2400">
                <a:solidFill>
                  <a:srgbClr val="FFFFFF"/>
                </a:solidFill>
                <a:latin typeface="Montserrat"/>
                <a:ea typeface="Montserrat"/>
                <a:cs typeface="Montserrat"/>
                <a:sym typeface="Montserrat"/>
              </a:rPr>
              <a:t> is launched as a ______?</a:t>
            </a:r>
            <a:endParaRPr sz="2400">
              <a:solidFill>
                <a:srgbClr val="FFFFFF"/>
              </a:solidFill>
              <a:latin typeface="Montserrat"/>
              <a:ea typeface="Montserrat"/>
              <a:cs typeface="Montserrat"/>
              <a:sym typeface="Montserrat"/>
            </a:endParaRPr>
          </a:p>
          <a:p>
            <a:pPr indent="-381000" lvl="0" marL="457200" rtl="0" algn="l">
              <a:lnSpc>
                <a:spcPct val="115000"/>
              </a:lnSpc>
              <a:spcBef>
                <a:spcPts val="160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A block of grid of threads.</a:t>
            </a:r>
            <a:endParaRPr sz="2400">
              <a:solidFill>
                <a:srgbClr val="FFFFFF"/>
              </a:solidFill>
              <a:latin typeface="Montserrat"/>
              <a:ea typeface="Montserrat"/>
              <a:cs typeface="Montserrat"/>
              <a:sym typeface="Montserrat"/>
            </a:endParaRPr>
          </a:p>
          <a:p>
            <a:pPr indent="-381000" lvl="0" marL="457200" rtl="0" algn="l">
              <a:lnSpc>
                <a:spcPct val="115000"/>
              </a:lnSpc>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A thread of block of grids.</a:t>
            </a:r>
            <a:endParaRPr sz="2400">
              <a:solidFill>
                <a:srgbClr val="FFFFFF"/>
              </a:solidFill>
              <a:latin typeface="Montserrat"/>
              <a:ea typeface="Montserrat"/>
              <a:cs typeface="Montserrat"/>
              <a:sym typeface="Montserrat"/>
            </a:endParaRPr>
          </a:p>
          <a:p>
            <a:pPr indent="-381000" lvl="0" marL="457200" rtl="0" algn="l">
              <a:lnSpc>
                <a:spcPct val="115000"/>
              </a:lnSpc>
              <a:spcBef>
                <a:spcPts val="0"/>
              </a:spcBef>
              <a:spcAft>
                <a:spcPts val="0"/>
              </a:spcAft>
              <a:buClr>
                <a:srgbClr val="00FF00"/>
              </a:buClr>
              <a:buSzPts val="2400"/>
              <a:buFont typeface="Montserrat"/>
              <a:buAutoNum type="alphaUcParenR"/>
            </a:pPr>
            <a:r>
              <a:rPr lang="en" sz="2400">
                <a:solidFill>
                  <a:srgbClr val="00FF00"/>
                </a:solidFill>
                <a:latin typeface="Montserrat"/>
                <a:ea typeface="Montserrat"/>
                <a:cs typeface="Montserrat"/>
                <a:sym typeface="Montserrat"/>
              </a:rPr>
              <a:t>A grid of block of threads</a:t>
            </a:r>
            <a:endParaRPr sz="2400">
              <a:solidFill>
                <a:srgbClr val="00FF00"/>
              </a:solidFill>
              <a:latin typeface="Montserrat"/>
              <a:ea typeface="Montserrat"/>
              <a:cs typeface="Montserrat"/>
              <a:sym typeface="Montserrat"/>
            </a:endParaRPr>
          </a:p>
          <a:p>
            <a:pPr indent="-381000" lvl="0" marL="457200" rtl="0" algn="l">
              <a:lnSpc>
                <a:spcPct val="115000"/>
              </a:lnSpc>
              <a:spcBef>
                <a:spcPts val="0"/>
              </a:spcBef>
              <a:spcAft>
                <a:spcPts val="0"/>
              </a:spcAft>
              <a:buClr>
                <a:srgbClr val="FFFFFF"/>
              </a:buClr>
              <a:buSzPts val="2400"/>
              <a:buAutoNum type="alphaUcParenR"/>
            </a:pPr>
            <a:r>
              <a:rPr lang="en" sz="2400">
                <a:solidFill>
                  <a:srgbClr val="FFFFFF"/>
                </a:solidFill>
                <a:latin typeface="Montserrat"/>
                <a:ea typeface="Montserrat"/>
                <a:cs typeface="Montserrat"/>
                <a:sym typeface="Montserrat"/>
              </a:rPr>
              <a:t>None of these  </a:t>
            </a:r>
            <a:r>
              <a:rPr lang="en" sz="2400">
                <a:solidFill>
                  <a:srgbClr val="FFFFFF"/>
                </a:solidFill>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311700" y="421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QUESTION 2</a:t>
            </a:r>
            <a:endParaRPr b="1">
              <a:latin typeface="Montserrat"/>
              <a:ea typeface="Montserrat"/>
              <a:cs typeface="Montserrat"/>
              <a:sym typeface="Montserrat"/>
            </a:endParaRPr>
          </a:p>
        </p:txBody>
      </p:sp>
      <p:sp>
        <p:nvSpPr>
          <p:cNvPr id="344" name="Google Shape;344;p56"/>
          <p:cNvSpPr txBox="1"/>
          <p:nvPr>
            <p:ph idx="1" type="body"/>
          </p:nvPr>
        </p:nvSpPr>
        <p:spPr>
          <a:xfrm>
            <a:off x="311700" y="1152475"/>
            <a:ext cx="8520600" cy="22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A kernel is launched with the following config:</a:t>
            </a:r>
            <a:endParaRPr sz="2400">
              <a:solidFill>
                <a:srgbClr val="FFFFFF"/>
              </a:solidFill>
              <a:latin typeface="Montserrat"/>
              <a:ea typeface="Montserrat"/>
              <a:cs typeface="Montserrat"/>
              <a:sym typeface="Montserrat"/>
            </a:endParaRPr>
          </a:p>
          <a:p>
            <a:pPr indent="0" lvl="0" marL="457200" rtl="0" algn="l">
              <a:spcBef>
                <a:spcPts val="1600"/>
              </a:spcBef>
              <a:spcAft>
                <a:spcPts val="0"/>
              </a:spcAft>
              <a:buNone/>
            </a:pPr>
            <a:r>
              <a:rPr lang="en" sz="2400">
                <a:solidFill>
                  <a:srgbClr val="00FF00"/>
                </a:solidFill>
                <a:latin typeface="Montserrat"/>
                <a:ea typeface="Montserrat"/>
                <a:cs typeface="Montserrat"/>
                <a:sym typeface="Montserrat"/>
              </a:rPr>
              <a:t>SomeKernel &lt;&lt;&lt; 125,4 &gt;&gt;&gt;(......)</a:t>
            </a:r>
            <a:endParaRPr sz="2400">
              <a:solidFill>
                <a:srgbClr val="00FF00"/>
              </a:solidFill>
              <a:latin typeface="Montserrat"/>
              <a:ea typeface="Montserrat"/>
              <a:cs typeface="Montserrat"/>
              <a:sym typeface="Montserrat"/>
            </a:endParaRPr>
          </a:p>
          <a:p>
            <a:pPr indent="0" lvl="0" marL="0" rtl="0" algn="l">
              <a:spcBef>
                <a:spcPts val="1600"/>
              </a:spcBef>
              <a:spcAft>
                <a:spcPts val="1600"/>
              </a:spcAft>
              <a:buNone/>
            </a:pPr>
            <a:r>
              <a:rPr lang="en" sz="2400">
                <a:solidFill>
                  <a:srgbClr val="FFFFFF"/>
                </a:solidFill>
                <a:latin typeface="Montserrat"/>
                <a:ea typeface="Montserrat"/>
                <a:cs typeface="Montserrat"/>
                <a:sym typeface="Montserrat"/>
              </a:rPr>
              <a:t>What is the id of the </a:t>
            </a:r>
            <a:r>
              <a:rPr lang="en" sz="2400">
                <a:solidFill>
                  <a:srgbClr val="00FF00"/>
                </a:solidFill>
                <a:latin typeface="Montserrat"/>
                <a:ea typeface="Montserrat"/>
                <a:cs typeface="Montserrat"/>
                <a:sym typeface="Montserrat"/>
              </a:rPr>
              <a:t>2nd</a:t>
            </a:r>
            <a:r>
              <a:rPr lang="en" sz="2400">
                <a:solidFill>
                  <a:srgbClr val="FFFFFF"/>
                </a:solidFill>
                <a:latin typeface="Montserrat"/>
                <a:ea typeface="Montserrat"/>
                <a:cs typeface="Montserrat"/>
                <a:sym typeface="Montserrat"/>
              </a:rPr>
              <a:t> </a:t>
            </a:r>
            <a:r>
              <a:rPr lang="en" sz="2400">
                <a:solidFill>
                  <a:srgbClr val="00FF00"/>
                </a:solidFill>
                <a:latin typeface="Montserrat"/>
                <a:ea typeface="Montserrat"/>
                <a:cs typeface="Montserrat"/>
                <a:sym typeface="Montserrat"/>
              </a:rPr>
              <a:t>thread</a:t>
            </a:r>
            <a:r>
              <a:rPr lang="en" sz="2400">
                <a:solidFill>
                  <a:srgbClr val="FFFFFF"/>
                </a:solidFill>
                <a:latin typeface="Montserrat"/>
                <a:ea typeface="Montserrat"/>
                <a:cs typeface="Montserrat"/>
                <a:sym typeface="Montserrat"/>
              </a:rPr>
              <a:t> of the</a:t>
            </a:r>
            <a:r>
              <a:rPr lang="en" sz="2400">
                <a:solidFill>
                  <a:srgbClr val="00FF00"/>
                </a:solidFill>
                <a:latin typeface="Montserrat"/>
                <a:ea typeface="Montserrat"/>
                <a:cs typeface="Montserrat"/>
                <a:sym typeface="Montserrat"/>
              </a:rPr>
              <a:t> 100th block</a:t>
            </a:r>
            <a:r>
              <a:rPr lang="en" sz="2400">
                <a:solidFill>
                  <a:srgbClr val="FFFFFF"/>
                </a:solidFill>
                <a:latin typeface="Montserrat"/>
                <a:ea typeface="Montserrat"/>
                <a:cs typeface="Montserrat"/>
                <a:sym typeface="Montserrat"/>
              </a:rPr>
              <a:t>?</a:t>
            </a:r>
            <a:endParaRPr sz="2400">
              <a:solidFill>
                <a:srgbClr val="FFFFFF"/>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ANSWER 2</a:t>
            </a:r>
            <a:endParaRPr b="1" sz="2400">
              <a:solidFill>
                <a:srgbClr val="FFFFFF"/>
              </a:solidFill>
              <a:latin typeface="Montserrat"/>
              <a:ea typeface="Montserrat"/>
              <a:cs typeface="Montserrat"/>
              <a:sym typeface="Montserrat"/>
            </a:endParaRPr>
          </a:p>
        </p:txBody>
      </p:sp>
      <p:sp>
        <p:nvSpPr>
          <p:cNvPr id="350" name="Google Shape;350;p57"/>
          <p:cNvSpPr txBox="1"/>
          <p:nvPr/>
        </p:nvSpPr>
        <p:spPr>
          <a:xfrm>
            <a:off x="589850" y="1482500"/>
            <a:ext cx="7929300" cy="29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125 blocks with 4 thread per block.</a:t>
            </a:r>
            <a:endParaRPr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2400">
                <a:solidFill>
                  <a:schemeClr val="lt1"/>
                </a:solidFill>
                <a:latin typeface="Montserrat"/>
                <a:ea typeface="Montserrat"/>
                <a:cs typeface="Montserrat"/>
                <a:sym typeface="Montserrat"/>
              </a:rPr>
              <a:t>int id= blockIdx.x * blockDim.x + threadIdx.x</a:t>
            </a:r>
            <a:endParaRPr sz="2400">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None/>
            </a:pPr>
            <a:r>
              <a:rPr lang="en" sz="2400">
                <a:solidFill>
                  <a:schemeClr val="lt1"/>
                </a:solidFill>
                <a:latin typeface="Montserrat"/>
                <a:ea typeface="Montserrat"/>
                <a:cs typeface="Montserrat"/>
                <a:sym typeface="Montserrat"/>
              </a:rPr>
              <a:t>     Id    =  100* 4 + 2</a:t>
            </a:r>
            <a:endParaRPr sz="2400">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Clr>
                <a:schemeClr val="dk1"/>
              </a:buClr>
              <a:buSzPts val="1100"/>
              <a:buFont typeface="Arial"/>
              <a:buNone/>
            </a:pPr>
            <a:r>
              <a:rPr lang="en" sz="2400">
                <a:solidFill>
                  <a:schemeClr val="lt1"/>
                </a:solidFill>
                <a:latin typeface="Montserrat"/>
                <a:ea typeface="Montserrat"/>
                <a:cs typeface="Montserrat"/>
                <a:sym typeface="Montserrat"/>
              </a:rPr>
              <a:t>		 =  </a:t>
            </a:r>
            <a:r>
              <a:rPr lang="en" sz="2400">
                <a:solidFill>
                  <a:srgbClr val="00FF00"/>
                </a:solidFill>
                <a:latin typeface="Montserrat"/>
                <a:ea typeface="Montserrat"/>
                <a:cs typeface="Montserrat"/>
                <a:sym typeface="Montserrat"/>
              </a:rPr>
              <a:t>402</a:t>
            </a:r>
            <a:endParaRPr sz="2400">
              <a:solidFill>
                <a:srgbClr val="00FF00"/>
              </a:solidFill>
              <a:latin typeface="Montserrat"/>
              <a:ea typeface="Montserrat"/>
              <a:cs typeface="Montserrat"/>
              <a:sym typeface="Montserrat"/>
            </a:endParaRPr>
          </a:p>
          <a:p>
            <a:pPr indent="0" lvl="0" marL="0" rtl="0" algn="l">
              <a:spcBef>
                <a:spcPts val="1600"/>
              </a:spcBef>
              <a:spcAft>
                <a:spcPts val="0"/>
              </a:spcAft>
              <a:buNone/>
            </a:pPr>
            <a:r>
              <a:t/>
            </a:r>
            <a:endParaRPr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latin typeface="Montserrat"/>
                <a:ea typeface="Montserrat"/>
                <a:cs typeface="Montserrat"/>
                <a:sym typeface="Montserrat"/>
              </a:rPr>
              <a:t>QUESTION 3</a:t>
            </a:r>
            <a:endParaRPr/>
          </a:p>
        </p:txBody>
      </p:sp>
      <p:sp>
        <p:nvSpPr>
          <p:cNvPr id="356" name="Google Shape;35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The function </a:t>
            </a:r>
            <a:r>
              <a:rPr lang="en" sz="2400">
                <a:solidFill>
                  <a:srgbClr val="FFFFFF"/>
                </a:solidFill>
                <a:latin typeface="Montserrat"/>
                <a:ea typeface="Montserrat"/>
                <a:cs typeface="Montserrat"/>
                <a:sym typeface="Montserrat"/>
              </a:rPr>
              <a:t>qualifier</a:t>
            </a:r>
            <a:r>
              <a:rPr lang="en" sz="2400">
                <a:solidFill>
                  <a:srgbClr val="FFFFFF"/>
                </a:solidFill>
                <a:latin typeface="Montserrat"/>
                <a:ea typeface="Montserrat"/>
                <a:cs typeface="Montserrat"/>
                <a:sym typeface="Montserrat"/>
              </a:rPr>
              <a:t>  __global__ is</a:t>
            </a:r>
            <a:endParaRPr sz="2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FFFFFF"/>
                </a:solidFill>
                <a:latin typeface="Montserrat"/>
                <a:ea typeface="Montserrat"/>
                <a:cs typeface="Montserrat"/>
                <a:sym typeface="Montserrat"/>
              </a:rPr>
              <a:t>A)Called by host, runs on GPU</a:t>
            </a:r>
            <a:endParaRPr sz="2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FFFFFF"/>
                </a:solidFill>
                <a:latin typeface="Montserrat"/>
                <a:ea typeface="Montserrat"/>
                <a:cs typeface="Montserrat"/>
                <a:sym typeface="Montserrat"/>
              </a:rPr>
              <a:t>B)Called by GPU, runs on host</a:t>
            </a:r>
            <a:endParaRPr sz="2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FFFFFF"/>
                </a:solidFill>
                <a:latin typeface="Montserrat"/>
                <a:ea typeface="Montserrat"/>
                <a:cs typeface="Montserrat"/>
                <a:sym typeface="Montserrat"/>
              </a:rPr>
              <a:t>C) Called by host, runs on host</a:t>
            </a:r>
            <a:endParaRPr sz="2400">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 sz="2400">
                <a:solidFill>
                  <a:srgbClr val="FFFFFF"/>
                </a:solidFill>
                <a:latin typeface="Montserrat"/>
                <a:ea typeface="Montserrat"/>
                <a:cs typeface="Montserrat"/>
                <a:sym typeface="Montserrat"/>
              </a:rPr>
              <a:t>D) Called by GPU, runs on GPU</a:t>
            </a:r>
            <a:endParaRPr sz="2400">
              <a:solidFill>
                <a:srgbClr val="FFFFFF"/>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ANSWER 3</a:t>
            </a:r>
            <a:endParaRPr b="1" sz="2400">
              <a:solidFill>
                <a:srgbClr val="FFFFFF"/>
              </a:solidFill>
              <a:latin typeface="Montserrat"/>
              <a:ea typeface="Montserrat"/>
              <a:cs typeface="Montserrat"/>
              <a:sym typeface="Montserrat"/>
            </a:endParaRPr>
          </a:p>
        </p:txBody>
      </p:sp>
      <p:sp>
        <p:nvSpPr>
          <p:cNvPr id="362" name="Google Shape;36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latin typeface="Montserrat"/>
                <a:ea typeface="Montserrat"/>
                <a:cs typeface="Montserrat"/>
                <a:sym typeface="Montserrat"/>
              </a:rPr>
              <a:t>The function qualifier  __global__ is</a:t>
            </a:r>
            <a:endParaRPr sz="2400">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00FF00"/>
                </a:solidFill>
                <a:latin typeface="Montserrat"/>
                <a:ea typeface="Montserrat"/>
                <a:cs typeface="Montserrat"/>
                <a:sym typeface="Montserrat"/>
              </a:rPr>
              <a:t>A)Called by host, runs on GPU</a:t>
            </a:r>
            <a:endParaRPr sz="2400">
              <a:solidFill>
                <a:srgbClr val="00FF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FFFFFF"/>
                </a:solidFill>
                <a:latin typeface="Montserrat"/>
                <a:ea typeface="Montserrat"/>
                <a:cs typeface="Montserrat"/>
                <a:sym typeface="Montserrat"/>
              </a:rPr>
              <a:t>B)Called by GPU, runs on host</a:t>
            </a:r>
            <a:endParaRPr sz="2400">
              <a:solidFill>
                <a:srgbClr val="FFFFFF"/>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FFFFFF"/>
                </a:solidFill>
                <a:latin typeface="Montserrat"/>
                <a:ea typeface="Montserrat"/>
                <a:cs typeface="Montserrat"/>
                <a:sym typeface="Montserrat"/>
              </a:rPr>
              <a:t>C) Called by host, runs on host</a:t>
            </a:r>
            <a:endParaRPr sz="2400">
              <a:solidFill>
                <a:srgbClr val="FFFFFF"/>
              </a:solidFill>
              <a:latin typeface="Montserrat"/>
              <a:ea typeface="Montserrat"/>
              <a:cs typeface="Montserrat"/>
              <a:sym typeface="Montserrat"/>
            </a:endParaRPr>
          </a:p>
          <a:p>
            <a:pPr indent="0" lvl="0" marL="0" rtl="0" algn="l">
              <a:spcBef>
                <a:spcPts val="1600"/>
              </a:spcBef>
              <a:spcAft>
                <a:spcPts val="1600"/>
              </a:spcAft>
              <a:buClr>
                <a:schemeClr val="dk1"/>
              </a:buClr>
              <a:buSzPts val="1100"/>
              <a:buFont typeface="Arial"/>
              <a:buNone/>
            </a:pPr>
            <a:r>
              <a:rPr lang="en" sz="2400">
                <a:solidFill>
                  <a:srgbClr val="FFFFFF"/>
                </a:solidFill>
                <a:latin typeface="Montserrat"/>
                <a:ea typeface="Montserrat"/>
                <a:cs typeface="Montserrat"/>
                <a:sym typeface="Montserrat"/>
              </a:rPr>
              <a:t>D) Called by GPU, runs on GPU</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latin typeface="Montserrat"/>
                <a:ea typeface="Montserrat"/>
                <a:cs typeface="Montserrat"/>
                <a:sym typeface="Montserrat"/>
              </a:rPr>
              <a:t>QUESTION 4</a:t>
            </a:r>
            <a:endParaRPr/>
          </a:p>
        </p:txBody>
      </p:sp>
      <p:sp>
        <p:nvSpPr>
          <p:cNvPr id="368" name="Google Shape;368;p60"/>
          <p:cNvSpPr txBox="1"/>
          <p:nvPr>
            <p:ph idx="1" type="body"/>
          </p:nvPr>
        </p:nvSpPr>
        <p:spPr>
          <a:xfrm>
            <a:off x="311700" y="1017725"/>
            <a:ext cx="8520600" cy="39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Which statement is true?</a:t>
            </a:r>
            <a:endParaRPr sz="2400">
              <a:solidFill>
                <a:srgbClr val="FFFFFF"/>
              </a:solidFill>
              <a:latin typeface="Montserrat"/>
              <a:ea typeface="Montserrat"/>
              <a:cs typeface="Montserrat"/>
              <a:sym typeface="Montserrat"/>
            </a:endParaRPr>
          </a:p>
          <a:p>
            <a:pPr indent="-381000" lvl="0" marL="457200" rtl="0" algn="l">
              <a:spcBef>
                <a:spcPts val="160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Cuda C/C++ is directly converted into hardware language</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chemeClr val="lt1"/>
                </a:solidFill>
                <a:latin typeface="Montserrat"/>
                <a:ea typeface="Montserrat"/>
                <a:cs typeface="Montserrat"/>
                <a:sym typeface="Montserrat"/>
              </a:rPr>
              <a:t>Cuda C/C++ is converted into pseudo-assembly language PTX first.</a:t>
            </a:r>
            <a:endParaRPr sz="2400">
              <a:solidFill>
                <a:schemeClr val="lt1"/>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Cuda is a High-Level language and does not need hardware support.</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Cuda nvcc compiler directly generates binary code.</a:t>
            </a:r>
            <a:endParaRPr sz="24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sz="2400">
              <a:solidFill>
                <a:srgbClr val="FFFFFF"/>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latin typeface="Montserrat"/>
                <a:ea typeface="Montserrat"/>
                <a:cs typeface="Montserrat"/>
                <a:sym typeface="Montserrat"/>
              </a:rPr>
              <a:t>ANSWER</a:t>
            </a:r>
            <a:r>
              <a:rPr b="1" lang="en" sz="2400">
                <a:solidFill>
                  <a:schemeClr val="lt1"/>
                </a:solidFill>
                <a:latin typeface="Montserrat"/>
                <a:ea typeface="Montserrat"/>
                <a:cs typeface="Montserrat"/>
                <a:sym typeface="Montserrat"/>
              </a:rPr>
              <a:t> 4</a:t>
            </a:r>
            <a:endParaRPr/>
          </a:p>
        </p:txBody>
      </p:sp>
      <p:sp>
        <p:nvSpPr>
          <p:cNvPr id="374" name="Google Shape;374;p61"/>
          <p:cNvSpPr txBox="1"/>
          <p:nvPr>
            <p:ph idx="1" type="body"/>
          </p:nvPr>
        </p:nvSpPr>
        <p:spPr>
          <a:xfrm>
            <a:off x="311700" y="1017725"/>
            <a:ext cx="8520600" cy="39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Which statement is true?</a:t>
            </a:r>
            <a:endParaRPr sz="2400">
              <a:solidFill>
                <a:srgbClr val="FFFFFF"/>
              </a:solidFill>
              <a:latin typeface="Montserrat"/>
              <a:ea typeface="Montserrat"/>
              <a:cs typeface="Montserrat"/>
              <a:sym typeface="Montserrat"/>
            </a:endParaRPr>
          </a:p>
          <a:p>
            <a:pPr indent="-381000" lvl="0" marL="457200" rtl="0" algn="l">
              <a:spcBef>
                <a:spcPts val="160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Cuda C/C++ is directly converted into hardware language</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00FF00"/>
              </a:buClr>
              <a:buSzPts val="2400"/>
              <a:buFont typeface="Montserrat"/>
              <a:buAutoNum type="alphaUcParenR"/>
            </a:pPr>
            <a:r>
              <a:rPr lang="en" sz="2400">
                <a:solidFill>
                  <a:srgbClr val="00FF00"/>
                </a:solidFill>
                <a:latin typeface="Montserrat"/>
                <a:ea typeface="Montserrat"/>
                <a:cs typeface="Montserrat"/>
                <a:sym typeface="Montserrat"/>
              </a:rPr>
              <a:t>Cuda C/C++ is converted into pseudo-assembly language PTX first.</a:t>
            </a:r>
            <a:endParaRPr sz="2400">
              <a:solidFill>
                <a:srgbClr val="00FF00"/>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Cuda is a High-Level language and does not need hardware support.</a:t>
            </a:r>
            <a:endParaRPr sz="2400">
              <a:solidFill>
                <a:srgbClr val="FFFFFF"/>
              </a:solidFill>
              <a:latin typeface="Montserrat"/>
              <a:ea typeface="Montserrat"/>
              <a:cs typeface="Montserrat"/>
              <a:sym typeface="Montserrat"/>
            </a:endParaRPr>
          </a:p>
          <a:p>
            <a:pPr indent="-381000" lvl="0" marL="457200" rtl="0" algn="l">
              <a:spcBef>
                <a:spcPts val="0"/>
              </a:spcBef>
              <a:spcAft>
                <a:spcPts val="0"/>
              </a:spcAft>
              <a:buClr>
                <a:srgbClr val="FFFFFF"/>
              </a:buClr>
              <a:buSzPts val="2400"/>
              <a:buFont typeface="Montserrat"/>
              <a:buAutoNum type="alphaUcParenR"/>
            </a:pPr>
            <a:r>
              <a:rPr lang="en" sz="2400">
                <a:solidFill>
                  <a:srgbClr val="FFFFFF"/>
                </a:solidFill>
                <a:latin typeface="Montserrat"/>
                <a:ea typeface="Montserrat"/>
                <a:cs typeface="Montserrat"/>
                <a:sym typeface="Montserrat"/>
              </a:rPr>
              <a:t>Cuda nvcc compiler directly generates binary code.</a:t>
            </a:r>
            <a:endParaRPr sz="24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sz="2400">
              <a:solidFill>
                <a:srgbClr val="FFFFF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2"/>
          <p:cNvSpPr txBox="1"/>
          <p:nvPr>
            <p:ph idx="1" type="body"/>
          </p:nvPr>
        </p:nvSpPr>
        <p:spPr>
          <a:xfrm>
            <a:off x="2218475" y="2074650"/>
            <a:ext cx="5449500" cy="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solidFill>
                  <a:srgbClr val="FFFFFF"/>
                </a:solidFill>
                <a:latin typeface="Montserrat"/>
                <a:ea typeface="Montserrat"/>
                <a:cs typeface="Montserrat"/>
                <a:sym typeface="Montserrat"/>
              </a:rPr>
              <a:t>Questions?</a:t>
            </a:r>
            <a:endParaRPr sz="70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33300"/>
            <a:ext cx="8520600" cy="5727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chemeClr val="dk1"/>
              </a:buClr>
              <a:buFont typeface="Arial"/>
              <a:buNone/>
            </a:pPr>
            <a:r>
              <a:rPr b="1" lang="en">
                <a:solidFill>
                  <a:srgbClr val="FFFFFF"/>
                </a:solidFill>
                <a:latin typeface="Montserrat"/>
                <a:ea typeface="Montserrat"/>
                <a:cs typeface="Montserrat"/>
                <a:sym typeface="Montserrat"/>
              </a:rPr>
              <a:t>Introduction</a:t>
            </a:r>
            <a:endParaRPr>
              <a:solidFill>
                <a:srgbClr val="FFFFFF"/>
              </a:solidFill>
              <a:latin typeface="Montserrat"/>
              <a:ea typeface="Montserrat"/>
              <a:cs typeface="Montserrat"/>
              <a:sym typeface="Montserrat"/>
            </a:endParaRPr>
          </a:p>
        </p:txBody>
      </p:sp>
      <p:sp>
        <p:nvSpPr>
          <p:cNvPr id="91" name="Google Shape;91;p18"/>
          <p:cNvSpPr txBox="1"/>
          <p:nvPr>
            <p:ph idx="1" type="body"/>
          </p:nvPr>
        </p:nvSpPr>
        <p:spPr>
          <a:xfrm>
            <a:off x="311700" y="1258950"/>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BFC"/>
              </a:buClr>
              <a:buSzPts val="1800"/>
              <a:buChar char="●"/>
            </a:pPr>
            <a:r>
              <a:rPr lang="en">
                <a:solidFill>
                  <a:srgbClr val="FFFBFC"/>
                </a:solidFill>
                <a:latin typeface="Montserrat"/>
                <a:ea typeface="Montserrat"/>
                <a:cs typeface="Montserrat"/>
                <a:sym typeface="Montserrat"/>
              </a:rPr>
              <a:t>CUDA − </a:t>
            </a:r>
            <a:r>
              <a:rPr b="1" lang="en">
                <a:solidFill>
                  <a:srgbClr val="FFFBFC"/>
                </a:solidFill>
                <a:latin typeface="Montserrat"/>
                <a:ea typeface="Montserrat"/>
                <a:cs typeface="Montserrat"/>
                <a:sym typeface="Montserrat"/>
              </a:rPr>
              <a:t>C</a:t>
            </a:r>
            <a:r>
              <a:rPr lang="en">
                <a:solidFill>
                  <a:srgbClr val="FFFBFC"/>
                </a:solidFill>
                <a:latin typeface="Montserrat"/>
                <a:ea typeface="Montserrat"/>
                <a:cs typeface="Montserrat"/>
                <a:sym typeface="Montserrat"/>
              </a:rPr>
              <a:t>ompute </a:t>
            </a:r>
            <a:r>
              <a:rPr b="1" lang="en">
                <a:solidFill>
                  <a:srgbClr val="FFFBFC"/>
                </a:solidFill>
                <a:latin typeface="Montserrat"/>
                <a:ea typeface="Montserrat"/>
                <a:cs typeface="Montserrat"/>
                <a:sym typeface="Montserrat"/>
              </a:rPr>
              <a:t>U</a:t>
            </a:r>
            <a:r>
              <a:rPr lang="en">
                <a:solidFill>
                  <a:srgbClr val="FFFBFC"/>
                </a:solidFill>
                <a:latin typeface="Montserrat"/>
                <a:ea typeface="Montserrat"/>
                <a:cs typeface="Montserrat"/>
                <a:sym typeface="Montserrat"/>
              </a:rPr>
              <a:t>nified </a:t>
            </a:r>
            <a:r>
              <a:rPr b="1" lang="en">
                <a:solidFill>
                  <a:srgbClr val="FFFBFC"/>
                </a:solidFill>
                <a:latin typeface="Montserrat"/>
                <a:ea typeface="Montserrat"/>
                <a:cs typeface="Montserrat"/>
                <a:sym typeface="Montserrat"/>
              </a:rPr>
              <a:t>D</a:t>
            </a:r>
            <a:r>
              <a:rPr lang="en">
                <a:solidFill>
                  <a:srgbClr val="FFFBFC"/>
                </a:solidFill>
                <a:latin typeface="Montserrat"/>
                <a:ea typeface="Montserrat"/>
                <a:cs typeface="Montserrat"/>
                <a:sym typeface="Montserrat"/>
              </a:rPr>
              <a:t>evice </a:t>
            </a:r>
            <a:r>
              <a:rPr b="1" lang="en">
                <a:solidFill>
                  <a:srgbClr val="FFFBFC"/>
                </a:solidFill>
                <a:latin typeface="Montserrat"/>
                <a:ea typeface="Montserrat"/>
                <a:cs typeface="Montserrat"/>
                <a:sym typeface="Montserrat"/>
              </a:rPr>
              <a:t>A</a:t>
            </a:r>
            <a:r>
              <a:rPr lang="en">
                <a:solidFill>
                  <a:srgbClr val="FFFBFC"/>
                </a:solidFill>
                <a:latin typeface="Montserrat"/>
                <a:ea typeface="Montserrat"/>
                <a:cs typeface="Montserrat"/>
                <a:sym typeface="Montserrat"/>
              </a:rPr>
              <a:t>rchitecture, is an extension of C programming, an API model for parallel computing </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Created by Nvidia</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GPGPU with nVidia graphics card</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GPGPU is the process of using graphics card for non-graphics processing; “General Purpose Computing  on a Graphics Processing Unit”</a:t>
            </a:r>
            <a:endParaRPr>
              <a:solidFill>
                <a:srgbClr val="FFFBFC"/>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a:solidFill>
                <a:srgbClr val="FFFBFC"/>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a:solidFill>
                <a:srgbClr val="FFFBFC"/>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3"/>
          <p:cNvSpPr/>
          <p:nvPr/>
        </p:nvSpPr>
        <p:spPr>
          <a:xfrm>
            <a:off x="0" y="0"/>
            <a:ext cx="9144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6" name="Google Shape;386;p63"/>
          <p:cNvSpPr/>
          <p:nvPr/>
        </p:nvSpPr>
        <p:spPr>
          <a:xfrm>
            <a:off x="6753580" y="4252774"/>
            <a:ext cx="1856100" cy="421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7" name="Google Shape;387;p63"/>
          <p:cNvSpPr txBox="1"/>
          <p:nvPr/>
        </p:nvSpPr>
        <p:spPr>
          <a:xfrm>
            <a:off x="65765" y="4880091"/>
            <a:ext cx="1070100" cy="116700"/>
          </a:xfrm>
          <a:prstGeom prst="rect">
            <a:avLst/>
          </a:prstGeom>
          <a:noFill/>
          <a:ln>
            <a:noFill/>
          </a:ln>
        </p:spPr>
        <p:txBody>
          <a:bodyPr anchorCtr="0" anchor="t" bIns="0" lIns="0" spcFirstLastPara="1" rIns="0" wrap="square" tIns="3175">
            <a:noAutofit/>
          </a:bodyPr>
          <a:lstStyle/>
          <a:p>
            <a:pPr indent="0" lvl="0" marL="0" rtl="0" algn="l">
              <a:spcBef>
                <a:spcPts val="0"/>
              </a:spcBef>
              <a:spcAft>
                <a:spcPts val="0"/>
              </a:spcAft>
              <a:buNone/>
            </a:pPr>
            <a:r>
              <a:t/>
            </a:r>
            <a:endParaRPr sz="800">
              <a:solidFill>
                <a:srgbClr val="7E7E7E"/>
              </a:solidFill>
            </a:endParaRPr>
          </a:p>
        </p:txBody>
      </p:sp>
      <p:sp>
        <p:nvSpPr>
          <p:cNvPr id="388" name="Google Shape;388;p63"/>
          <p:cNvSpPr txBox="1"/>
          <p:nvPr/>
        </p:nvSpPr>
        <p:spPr>
          <a:xfrm>
            <a:off x="360350" y="3016075"/>
            <a:ext cx="4847400" cy="988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6000">
                <a:solidFill>
                  <a:srgbClr val="73B800"/>
                </a:solidFill>
                <a:latin typeface="Montserrat"/>
                <a:ea typeface="Montserrat"/>
                <a:cs typeface="Montserrat"/>
                <a:sym typeface="Montserrat"/>
              </a:rPr>
              <a:t>THANK YOU</a:t>
            </a:r>
            <a:endParaRPr sz="6000">
              <a:latin typeface="Montserrat"/>
              <a:ea typeface="Montserrat"/>
              <a:cs typeface="Montserrat"/>
              <a:sym typeface="Montserrat"/>
            </a:endParaRPr>
          </a:p>
          <a:p>
            <a:pPr indent="0" lvl="0" marL="12700" marR="0" rtl="0" algn="l">
              <a:lnSpc>
                <a:spcPct val="100000"/>
              </a:lnSpc>
              <a:spcBef>
                <a:spcPts val="3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showMasterSp="0">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64"/>
          <p:cNvSpPr/>
          <p:nvPr/>
        </p:nvSpPr>
        <p:spPr>
          <a:xfrm>
            <a:off x="0" y="25"/>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94" name="Google Shape;394;p64"/>
          <p:cNvSpPr/>
          <p:nvPr/>
        </p:nvSpPr>
        <p:spPr>
          <a:xfrm>
            <a:off x="1743900" y="2813450"/>
            <a:ext cx="2828100" cy="688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95" name="Google Shape;395;p64"/>
          <p:cNvSpPr txBox="1"/>
          <p:nvPr/>
        </p:nvSpPr>
        <p:spPr>
          <a:xfrm>
            <a:off x="65625" y="149400"/>
            <a:ext cx="3786900" cy="1332900"/>
          </a:xfrm>
          <a:prstGeom prst="rect">
            <a:avLst/>
          </a:prstGeom>
          <a:noFill/>
          <a:ln>
            <a:noFill/>
          </a:ln>
        </p:spPr>
        <p:txBody>
          <a:bodyPr anchorCtr="0" anchor="t" bIns="0" lIns="0" spcFirstLastPara="1" rIns="0" wrap="square" tIns="11100">
            <a:noAutofit/>
          </a:bodyPr>
          <a:lstStyle/>
          <a:p>
            <a:pPr indent="0" lvl="0" marL="0" marR="0" rtl="0" algn="l">
              <a:lnSpc>
                <a:spcPct val="100000"/>
              </a:lnSpc>
              <a:spcBef>
                <a:spcPts val="0"/>
              </a:spcBef>
              <a:spcAft>
                <a:spcPts val="0"/>
              </a:spcAft>
              <a:buNone/>
            </a:pPr>
            <a:r>
              <a:rPr b="1" lang="en" sz="4800">
                <a:solidFill>
                  <a:srgbClr val="73B800"/>
                </a:solidFill>
                <a:latin typeface="Arial"/>
                <a:ea typeface="Arial"/>
                <a:cs typeface="Arial"/>
                <a:sym typeface="Arial"/>
              </a:rPr>
              <a:t>CUDA C/C++</a:t>
            </a:r>
            <a:r>
              <a:rPr b="1" lang="en" sz="8000">
                <a:solidFill>
                  <a:srgbClr val="73B800"/>
                </a:solidFill>
                <a:latin typeface="Arial"/>
                <a:ea typeface="Arial"/>
                <a:cs typeface="Arial"/>
                <a:sym typeface="Arial"/>
              </a:rPr>
              <a:t> </a:t>
            </a:r>
            <a:endParaRPr sz="8000">
              <a:latin typeface="Arial"/>
              <a:ea typeface="Arial"/>
              <a:cs typeface="Arial"/>
              <a:sym typeface="Arial"/>
            </a:endParaRPr>
          </a:p>
          <a:p>
            <a:pPr indent="0" lvl="0" marL="12700" marR="0" rtl="0" algn="l">
              <a:lnSpc>
                <a:spcPct val="100000"/>
              </a:lnSpc>
              <a:spcBef>
                <a:spcPts val="0"/>
              </a:spcBef>
              <a:spcAft>
                <a:spcPts val="0"/>
              </a:spcAft>
              <a:buNone/>
            </a:pPr>
            <a:r>
              <a:t/>
            </a:r>
            <a:endParaRPr sz="2000">
              <a:latin typeface="Arial"/>
              <a:ea typeface="Arial"/>
              <a:cs typeface="Arial"/>
              <a:sym typeface="Arial"/>
            </a:endParaRPr>
          </a:p>
        </p:txBody>
      </p:sp>
      <p:sp>
        <p:nvSpPr>
          <p:cNvPr id="396" name="Google Shape;396;p64"/>
          <p:cNvSpPr txBox="1"/>
          <p:nvPr>
            <p:ph idx="11" type="ftr"/>
          </p:nvPr>
        </p:nvSpPr>
        <p:spPr>
          <a:xfrm>
            <a:off x="65616" y="4998228"/>
            <a:ext cx="1070100" cy="116400"/>
          </a:xfrm>
          <a:prstGeom prst="rect">
            <a:avLst/>
          </a:prstGeom>
          <a:noFill/>
          <a:ln>
            <a:noFill/>
          </a:ln>
        </p:spPr>
        <p:txBody>
          <a:bodyPr anchorCtr="0" anchor="t" bIns="0" lIns="0" spcFirstLastPara="1" rIns="0" wrap="square" tIns="2650">
            <a:noAutofit/>
          </a:bodyPr>
          <a:lstStyle/>
          <a:p>
            <a:pPr indent="0" lvl="0" marL="0" rtl="0" algn="l">
              <a:lnSpc>
                <a:spcPct val="100000"/>
              </a:lnSpc>
              <a:spcBef>
                <a:spcPts val="0"/>
              </a:spcBef>
              <a:spcAft>
                <a:spcPts val="0"/>
              </a:spcAft>
              <a:buNone/>
            </a:pPr>
            <a:r>
              <a:t/>
            </a:r>
            <a:endParaRPr/>
          </a:p>
        </p:txBody>
      </p:sp>
      <p:sp>
        <p:nvSpPr>
          <p:cNvPr id="397" name="Google Shape;397;p64"/>
          <p:cNvSpPr txBox="1"/>
          <p:nvPr/>
        </p:nvSpPr>
        <p:spPr>
          <a:xfrm>
            <a:off x="154908" y="3672126"/>
            <a:ext cx="3199200" cy="275700"/>
          </a:xfrm>
          <a:prstGeom prst="rect">
            <a:avLst/>
          </a:prstGeom>
          <a:noFill/>
          <a:ln>
            <a:noFill/>
          </a:ln>
        </p:spPr>
        <p:txBody>
          <a:bodyPr anchorCtr="0" anchor="t" bIns="0" lIns="0" spcFirstLastPara="1" rIns="0" wrap="square" tIns="10575">
            <a:noAutofit/>
          </a:bodyPr>
          <a:lstStyle/>
          <a:p>
            <a:pPr indent="0" lvl="0" marL="12700" marR="0" rtl="0" algn="l">
              <a:lnSpc>
                <a:spcPct val="100000"/>
              </a:lnSpc>
              <a:spcBef>
                <a:spcPts val="0"/>
              </a:spcBef>
              <a:spcAft>
                <a:spcPts val="0"/>
              </a:spcAft>
              <a:buNone/>
            </a:pPr>
            <a:r>
              <a:rPr b="1" lang="en" sz="1700">
                <a:solidFill>
                  <a:srgbClr val="FFFFFF"/>
                </a:solidFill>
              </a:rPr>
              <a:t>Suraj Aralihalli</a:t>
            </a:r>
            <a:endParaRPr b="1" sz="1700">
              <a:solidFill>
                <a:srgbClr val="FFFFFF"/>
              </a:solidFill>
            </a:endParaRPr>
          </a:p>
          <a:p>
            <a:pPr indent="0" lvl="0" marL="12700" marR="0" rtl="0" algn="l">
              <a:lnSpc>
                <a:spcPct val="100000"/>
              </a:lnSpc>
              <a:spcBef>
                <a:spcPts val="0"/>
              </a:spcBef>
              <a:spcAft>
                <a:spcPts val="0"/>
              </a:spcAft>
              <a:buNone/>
            </a:pPr>
            <a:r>
              <a:rPr b="1" lang="en" sz="1700">
                <a:solidFill>
                  <a:srgbClr val="FFFFFF"/>
                </a:solidFill>
              </a:rPr>
              <a:t>Sumedh Pb</a:t>
            </a:r>
            <a:endParaRPr b="1" sz="1700">
              <a:solidFill>
                <a:srgbClr val="FFFFFF"/>
              </a:solidFill>
            </a:endParaRPr>
          </a:p>
          <a:p>
            <a:pPr indent="0" lvl="0" marL="12700" marR="0" rtl="0" algn="l">
              <a:lnSpc>
                <a:spcPct val="100000"/>
              </a:lnSpc>
              <a:spcBef>
                <a:spcPts val="0"/>
              </a:spcBef>
              <a:spcAft>
                <a:spcPts val="0"/>
              </a:spcAft>
              <a:buNone/>
            </a:pPr>
            <a:r>
              <a:rPr b="1" lang="en" sz="1700">
                <a:solidFill>
                  <a:srgbClr val="FFFFFF"/>
                </a:solidFill>
              </a:rPr>
              <a:t>Sumanth V Rao</a:t>
            </a:r>
            <a:endParaRPr b="1" sz="1700">
              <a:solidFill>
                <a:srgbClr val="FFFFFF"/>
              </a:solidFill>
            </a:endParaRPr>
          </a:p>
          <a:p>
            <a:pPr indent="0" lvl="0" marL="12700" marR="0" rtl="0" algn="l">
              <a:lnSpc>
                <a:spcPct val="100000"/>
              </a:lnSpc>
              <a:spcBef>
                <a:spcPts val="0"/>
              </a:spcBef>
              <a:spcAft>
                <a:spcPts val="0"/>
              </a:spcAft>
              <a:buNone/>
            </a:pPr>
            <a:r>
              <a:rPr b="1" lang="en" sz="1700">
                <a:solidFill>
                  <a:srgbClr val="FFFFFF"/>
                </a:solidFill>
              </a:rPr>
              <a:t>Under guidance of Guruji : </a:t>
            </a:r>
            <a:r>
              <a:rPr b="1" lang="en" sz="1700">
                <a:solidFill>
                  <a:schemeClr val="lt1"/>
                </a:solidFill>
              </a:rPr>
              <a:t>Prof. Shrey mt</a:t>
            </a:r>
            <a:endParaRPr b="1" sz="1700">
              <a:solidFill>
                <a:schemeClr val="lt1"/>
              </a:solidFill>
            </a:endParaRPr>
          </a:p>
          <a:p>
            <a:pPr indent="0" lvl="0" marL="12700" marR="0" rtl="0" algn="l">
              <a:lnSpc>
                <a:spcPct val="100000"/>
              </a:lnSpc>
              <a:spcBef>
                <a:spcPts val="0"/>
              </a:spcBef>
              <a:spcAft>
                <a:spcPts val="0"/>
              </a:spcAft>
              <a:buNone/>
            </a:pPr>
            <a:r>
              <a:t/>
            </a:r>
            <a:endParaRPr b="1" sz="1700">
              <a:solidFill>
                <a:srgbClr val="FFFFFF"/>
              </a:solidFill>
            </a:endParaRPr>
          </a:p>
          <a:p>
            <a:pPr indent="0" lvl="0" marL="12700" marR="0" rtl="0" algn="l">
              <a:lnSpc>
                <a:spcPct val="100000"/>
              </a:lnSpc>
              <a:spcBef>
                <a:spcPts val="0"/>
              </a:spcBef>
              <a:spcAft>
                <a:spcPts val="0"/>
              </a:spcAft>
              <a:buNone/>
            </a:pPr>
            <a:r>
              <a:t/>
            </a:r>
            <a:endParaRPr b="1" sz="1700">
              <a:solidFill>
                <a:srgbClr val="FFFFFF"/>
              </a:solidFill>
            </a:endParaRPr>
          </a:p>
        </p:txBody>
      </p:sp>
      <p:sp>
        <p:nvSpPr>
          <p:cNvPr id="398" name="Google Shape;398;p64"/>
          <p:cNvSpPr txBox="1"/>
          <p:nvPr/>
        </p:nvSpPr>
        <p:spPr>
          <a:xfrm>
            <a:off x="-625250" y="1175775"/>
            <a:ext cx="67950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64"/>
          <p:cNvPicPr preferRelativeResize="0"/>
          <p:nvPr/>
        </p:nvPicPr>
        <p:blipFill>
          <a:blip r:embed="rId6">
            <a:alphaModFix/>
          </a:blip>
          <a:stretch>
            <a:fillRect/>
          </a:stretch>
        </p:blipFill>
        <p:spPr>
          <a:xfrm>
            <a:off x="0" y="0"/>
            <a:ext cx="9144000" cy="5143500"/>
          </a:xfrm>
          <a:prstGeom prst="rect">
            <a:avLst/>
          </a:prstGeom>
          <a:noFill/>
          <a:ln>
            <a:noFill/>
          </a:ln>
        </p:spPr>
      </p:pic>
      <p:sp>
        <p:nvSpPr>
          <p:cNvPr id="400" name="Google Shape;400;p64"/>
          <p:cNvSpPr txBox="1"/>
          <p:nvPr/>
        </p:nvSpPr>
        <p:spPr>
          <a:xfrm>
            <a:off x="340450" y="3672125"/>
            <a:ext cx="3459600" cy="1332900"/>
          </a:xfrm>
          <a:prstGeom prst="rect">
            <a:avLst/>
          </a:prstGeom>
          <a:noFill/>
          <a:ln>
            <a:noFill/>
          </a:ln>
        </p:spPr>
        <p:txBody>
          <a:bodyPr anchorCtr="0" anchor="t" bIns="0" lIns="0" spcFirstLastPara="1" rIns="0" wrap="square" tIns="12700">
            <a:noAutofit/>
          </a:bodyPr>
          <a:lstStyle/>
          <a:p>
            <a:pPr indent="0" lvl="0" marL="0" rtl="0" algn="l">
              <a:spcBef>
                <a:spcPts val="0"/>
              </a:spcBef>
              <a:spcAft>
                <a:spcPts val="0"/>
              </a:spcAft>
              <a:buNone/>
            </a:pPr>
            <a:r>
              <a:t/>
            </a:r>
            <a:endParaRPr b="1" sz="2000">
              <a:solidFill>
                <a:schemeClr val="lt1"/>
              </a:solidFill>
            </a:endParaRPr>
          </a:p>
          <a:p>
            <a:pPr indent="0" lvl="0" marL="12700" rtl="0" algn="l">
              <a:spcBef>
                <a:spcPts val="0"/>
              </a:spcBef>
              <a:spcAft>
                <a:spcPts val="0"/>
              </a:spcAft>
              <a:buNone/>
            </a:pPr>
            <a:r>
              <a:rPr b="1" lang="en">
                <a:solidFill>
                  <a:schemeClr val="lt1"/>
                </a:solidFill>
                <a:latin typeface="Montserrat"/>
                <a:ea typeface="Montserrat"/>
                <a:cs typeface="Montserrat"/>
                <a:sym typeface="Montserrat"/>
              </a:rPr>
              <a:t>Shrey Tiwari - 01FB16ECS368</a:t>
            </a:r>
            <a:endParaRPr b="1">
              <a:solidFill>
                <a:schemeClr val="lt1"/>
              </a:solidFill>
              <a:latin typeface="Montserrat"/>
              <a:ea typeface="Montserrat"/>
              <a:cs typeface="Montserrat"/>
              <a:sym typeface="Montserrat"/>
            </a:endParaRPr>
          </a:p>
          <a:p>
            <a:pPr indent="0" lvl="0" marL="12700" rtl="0" algn="l">
              <a:spcBef>
                <a:spcPts val="0"/>
              </a:spcBef>
              <a:spcAft>
                <a:spcPts val="0"/>
              </a:spcAft>
              <a:buNone/>
            </a:pPr>
            <a:r>
              <a:rPr b="1" lang="en">
                <a:solidFill>
                  <a:schemeClr val="lt1"/>
                </a:solidFill>
                <a:latin typeface="Montserrat"/>
                <a:ea typeface="Montserrat"/>
                <a:cs typeface="Montserrat"/>
                <a:sym typeface="Montserrat"/>
              </a:rPr>
              <a:t>Sumanth V Rao - 01FB16ECS402 </a:t>
            </a:r>
            <a:endParaRPr b="1">
              <a:solidFill>
                <a:schemeClr val="lt1"/>
              </a:solidFill>
              <a:latin typeface="Montserrat"/>
              <a:ea typeface="Montserrat"/>
              <a:cs typeface="Montserrat"/>
              <a:sym typeface="Montserrat"/>
            </a:endParaRPr>
          </a:p>
          <a:p>
            <a:pPr indent="0" lvl="0" marL="12700" rtl="0" algn="l">
              <a:spcBef>
                <a:spcPts val="0"/>
              </a:spcBef>
              <a:spcAft>
                <a:spcPts val="0"/>
              </a:spcAft>
              <a:buClr>
                <a:schemeClr val="dk1"/>
              </a:buClr>
              <a:buFont typeface="Arial"/>
              <a:buNone/>
            </a:pPr>
            <a:r>
              <a:rPr b="1" lang="en">
                <a:solidFill>
                  <a:schemeClr val="lt1"/>
                </a:solidFill>
                <a:latin typeface="Montserrat"/>
                <a:ea typeface="Montserrat"/>
                <a:cs typeface="Montserrat"/>
                <a:sym typeface="Montserrat"/>
              </a:rPr>
              <a:t>Sumedh Basarkod - 01FB16ECS403</a:t>
            </a:r>
            <a:endParaRPr b="1">
              <a:solidFill>
                <a:schemeClr val="lt1"/>
              </a:solidFill>
              <a:latin typeface="Montserrat"/>
              <a:ea typeface="Montserrat"/>
              <a:cs typeface="Montserrat"/>
              <a:sym typeface="Montserrat"/>
            </a:endParaRPr>
          </a:p>
          <a:p>
            <a:pPr indent="0" lvl="0" marL="12700" marR="0" rtl="0" algn="l">
              <a:lnSpc>
                <a:spcPct val="100000"/>
              </a:lnSpc>
              <a:spcBef>
                <a:spcPts val="0"/>
              </a:spcBef>
              <a:spcAft>
                <a:spcPts val="0"/>
              </a:spcAft>
              <a:buNone/>
            </a:pPr>
            <a:r>
              <a:rPr b="1" lang="en">
                <a:solidFill>
                  <a:srgbClr val="FFFFFF"/>
                </a:solidFill>
                <a:latin typeface="Montserrat"/>
                <a:ea typeface="Montserrat"/>
                <a:cs typeface="Montserrat"/>
                <a:sym typeface="Montserrat"/>
              </a:rPr>
              <a:t>Suraj Aralihalli - 01FB16ECS405</a:t>
            </a:r>
            <a:endParaRPr b="1">
              <a:solidFill>
                <a:srgbClr val="FFFFFF"/>
              </a:solidFill>
              <a:latin typeface="Montserrat"/>
              <a:ea typeface="Montserrat"/>
              <a:cs typeface="Montserrat"/>
              <a:sym typeface="Montserrat"/>
            </a:endParaRPr>
          </a:p>
          <a:p>
            <a:pPr indent="0" lvl="0" marL="12700" marR="0" rtl="0" algn="l">
              <a:lnSpc>
                <a:spcPct val="100000"/>
              </a:lnSpc>
              <a:spcBef>
                <a:spcPts val="0"/>
              </a:spcBef>
              <a:spcAft>
                <a:spcPts val="0"/>
              </a:spcAft>
              <a:buNone/>
            </a:pPr>
            <a:r>
              <a:t/>
            </a:r>
            <a:endParaRPr b="1" sz="2000">
              <a:solidFill>
                <a:srgbClr val="FFFFFF"/>
              </a:solidFill>
            </a:endParaRPr>
          </a:p>
          <a:p>
            <a:pPr indent="0" lvl="0" marL="12700" marR="0" rtl="0" algn="l">
              <a:lnSpc>
                <a:spcPct val="100000"/>
              </a:lnSpc>
              <a:spcBef>
                <a:spcPts val="0"/>
              </a:spcBef>
              <a:spcAft>
                <a:spcPts val="0"/>
              </a:spcAft>
              <a:buNone/>
            </a:pPr>
            <a:r>
              <a:t/>
            </a:r>
            <a:endParaRPr b="1" sz="2000">
              <a:solidFill>
                <a:srgbClr val="FFFFFF"/>
              </a:solidFill>
            </a:endParaRPr>
          </a:p>
          <a:p>
            <a:pPr indent="0" lvl="0" marL="12700" marR="0" rtl="0" algn="l">
              <a:lnSpc>
                <a:spcPct val="100000"/>
              </a:lnSpc>
              <a:spcBef>
                <a:spcPts val="0"/>
              </a:spcBef>
              <a:spcAft>
                <a:spcPts val="0"/>
              </a:spcAft>
              <a:buNone/>
            </a:pPr>
            <a:r>
              <a:t/>
            </a:r>
            <a:endParaRPr b="1" sz="2000">
              <a:solidFill>
                <a:srgbClr val="FFFFFF"/>
              </a:solidFill>
            </a:endParaRPr>
          </a:p>
          <a:p>
            <a:pPr indent="0" lvl="0" marL="12700" marR="0" rtl="0" algn="l">
              <a:lnSpc>
                <a:spcPct val="100000"/>
              </a:lnSpc>
              <a:spcBef>
                <a:spcPts val="0"/>
              </a:spcBef>
              <a:spcAft>
                <a:spcPts val="0"/>
              </a:spcAft>
              <a:buNone/>
            </a:pPr>
            <a:r>
              <a:t/>
            </a:r>
            <a:endParaRPr b="1" sz="2000">
              <a:solidFill>
                <a:srgbClr val="FFFFFF"/>
              </a:solidFill>
            </a:endParaRPr>
          </a:p>
          <a:p>
            <a:pPr indent="0" lvl="0" marL="12700" marR="0" rtl="0" algn="l">
              <a:lnSpc>
                <a:spcPct val="100000"/>
              </a:lnSpc>
              <a:spcBef>
                <a:spcPts val="0"/>
              </a:spcBef>
              <a:spcAft>
                <a:spcPts val="0"/>
              </a:spcAft>
              <a:buNone/>
            </a:pPr>
            <a:r>
              <a:t/>
            </a:r>
            <a:endParaRPr b="1" sz="2000">
              <a:solidFill>
                <a:srgbClr val="FFFFFF"/>
              </a:solidFill>
            </a:endParaRPr>
          </a:p>
        </p:txBody>
      </p:sp>
      <p:sp>
        <p:nvSpPr>
          <p:cNvPr id="401" name="Google Shape;401;p64"/>
          <p:cNvSpPr txBox="1"/>
          <p:nvPr/>
        </p:nvSpPr>
        <p:spPr>
          <a:xfrm>
            <a:off x="348550" y="149400"/>
            <a:ext cx="4847400" cy="98850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 sz="5000">
                <a:solidFill>
                  <a:srgbClr val="73B800"/>
                </a:solidFill>
                <a:latin typeface="Montserrat"/>
                <a:ea typeface="Montserrat"/>
                <a:cs typeface="Montserrat"/>
                <a:sym typeface="Montserrat"/>
              </a:rPr>
              <a:t>CUDA C/C++ </a:t>
            </a:r>
            <a:endParaRPr sz="5000">
              <a:latin typeface="Montserrat"/>
              <a:ea typeface="Montserrat"/>
              <a:cs typeface="Montserrat"/>
              <a:sym typeface="Montserrat"/>
            </a:endParaRPr>
          </a:p>
          <a:p>
            <a:pPr indent="0" lvl="0" marL="12700" marR="0" rtl="0" algn="l">
              <a:lnSpc>
                <a:spcPct val="100000"/>
              </a:lnSpc>
              <a:spcBef>
                <a:spcPts val="30"/>
              </a:spcBef>
              <a:spcAft>
                <a:spcPts val="0"/>
              </a:spcAft>
              <a:buNone/>
            </a:pPr>
            <a:r>
              <a:t/>
            </a:r>
            <a:endParaRPr sz="2400">
              <a:latin typeface="Montserrat"/>
              <a:ea typeface="Montserrat"/>
              <a:cs typeface="Montserrat"/>
              <a:sym typeface="Montserrat"/>
            </a:endParaRPr>
          </a:p>
        </p:txBody>
      </p:sp>
      <p:sp>
        <p:nvSpPr>
          <p:cNvPr id="402" name="Google Shape;402;p64"/>
          <p:cNvSpPr/>
          <p:nvPr/>
        </p:nvSpPr>
        <p:spPr>
          <a:xfrm>
            <a:off x="6747576" y="4390000"/>
            <a:ext cx="2227200" cy="506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History of CUDA</a:t>
            </a:r>
            <a:endParaRPr b="1">
              <a:solidFill>
                <a:srgbClr val="FFFFFF"/>
              </a:solidFill>
              <a:latin typeface="Montserrat"/>
              <a:ea typeface="Montserrat"/>
              <a:cs typeface="Montserrat"/>
              <a:sym typeface="Montserrat"/>
            </a:endParaRPr>
          </a:p>
        </p:txBody>
      </p:sp>
      <p:sp>
        <p:nvSpPr>
          <p:cNvPr id="97" name="Google Shape;97;p19"/>
          <p:cNvSpPr txBox="1"/>
          <p:nvPr>
            <p:ph idx="1" type="body"/>
          </p:nvPr>
        </p:nvSpPr>
        <p:spPr>
          <a:xfrm>
            <a:off x="311700" y="1227000"/>
            <a:ext cx="8520600" cy="368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Developer(s) - Nvidia Corporation. </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Ian Buck led the launch of CUDA in 2006</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Initial Release - June 23, 2007 ; 11 years</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Stable Release - 10.0 / September 19, 2018 ; 59 days ago</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Operating System - Windows, macOS, Linux</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License - Freeware</a:t>
            </a:r>
            <a:endParaRPr>
              <a:solidFill>
                <a:srgbClr val="FFFBFC"/>
              </a:solidFill>
              <a:latin typeface="Montserrat"/>
              <a:ea typeface="Montserrat"/>
              <a:cs typeface="Montserrat"/>
              <a:sym typeface="Montserrat"/>
            </a:endParaRPr>
          </a:p>
          <a:p>
            <a:pPr indent="0" lvl="0" marL="457200" rtl="0" algn="l">
              <a:spcBef>
                <a:spcPts val="1600"/>
              </a:spcBef>
              <a:spcAft>
                <a:spcPts val="1600"/>
              </a:spcAft>
              <a:buNone/>
            </a:pPr>
            <a:r>
              <a:t/>
            </a:r>
            <a:endParaRPr>
              <a:solidFill>
                <a:srgbClr val="FFFBFC"/>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Why CUDA?</a:t>
            </a:r>
            <a:endParaRPr b="1">
              <a:solidFill>
                <a:srgbClr val="FFFBFC"/>
              </a:solidFill>
              <a:latin typeface="Montserrat"/>
              <a:ea typeface="Montserrat"/>
              <a:cs typeface="Montserrat"/>
              <a:sym typeface="Montserrat"/>
            </a:endParaRPr>
          </a:p>
        </p:txBody>
      </p:sp>
      <p:sp>
        <p:nvSpPr>
          <p:cNvPr id="103" name="Google Shape;103;p20"/>
          <p:cNvSpPr txBox="1"/>
          <p:nvPr>
            <p:ph idx="1" type="body"/>
          </p:nvPr>
        </p:nvSpPr>
        <p:spPr>
          <a:xfrm>
            <a:off x="311700" y="1248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Ability to develop applications that can take advantage of high level of performance and scalability that GPUs architecture offer</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Full support for integer and bitwise operations</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Compiled code will run directly on GPU</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Faster downloads and readbacks to and from GPU</a:t>
            </a:r>
            <a:endParaRPr>
              <a:solidFill>
                <a:srgbClr val="FFFBFC"/>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271125"/>
            <a:ext cx="8520600" cy="5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CPU vs GPU</a:t>
            </a:r>
            <a:endParaRPr b="1">
              <a:solidFill>
                <a:srgbClr val="FFFBFC"/>
              </a:solidFill>
              <a:latin typeface="Montserrat"/>
              <a:ea typeface="Montserrat"/>
              <a:cs typeface="Montserrat"/>
              <a:sym typeface="Montserrat"/>
            </a:endParaRPr>
          </a:p>
        </p:txBody>
      </p:sp>
      <p:pic>
        <p:nvPicPr>
          <p:cNvPr id="109" name="Google Shape;109;p21"/>
          <p:cNvPicPr preferRelativeResize="0"/>
          <p:nvPr/>
        </p:nvPicPr>
        <p:blipFill>
          <a:blip r:embed="rId3">
            <a:alphaModFix/>
          </a:blip>
          <a:stretch>
            <a:fillRect/>
          </a:stretch>
        </p:blipFill>
        <p:spPr>
          <a:xfrm>
            <a:off x="538750" y="997950"/>
            <a:ext cx="8066500" cy="383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BFC"/>
                </a:solidFill>
                <a:latin typeface="Montserrat"/>
                <a:ea typeface="Montserrat"/>
                <a:cs typeface="Montserrat"/>
                <a:sym typeface="Montserrat"/>
              </a:rPr>
              <a:t>CUDA C coding and compilation</a:t>
            </a:r>
            <a:endParaRPr b="1">
              <a:solidFill>
                <a:srgbClr val="FFFBFC"/>
              </a:solidFill>
              <a:latin typeface="Montserrat"/>
              <a:ea typeface="Montserrat"/>
              <a:cs typeface="Montserrat"/>
              <a:sym typeface="Montserrat"/>
            </a:endParaRPr>
          </a:p>
        </p:txBody>
      </p:sp>
      <p:sp>
        <p:nvSpPr>
          <p:cNvPr id="115" name="Google Shape;115;p22"/>
          <p:cNvSpPr txBox="1"/>
          <p:nvPr>
            <p:ph idx="1" type="body"/>
          </p:nvPr>
        </p:nvSpPr>
        <p:spPr>
          <a:xfrm>
            <a:off x="311700" y="1248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Cuda C code is written into a text file and saved with a .CU extension. These files contain both cuda C and regular C++/C code. The extension tells the IDE that the code is to be passed to NVCC, the CUDA compiler</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The CUDA compiler will compile all the CUDA code to PTX and send the remaining C++/C code back to the  C++/C compiler.</a:t>
            </a:r>
            <a:br>
              <a:rPr lang="en">
                <a:solidFill>
                  <a:srgbClr val="FFFBFC"/>
                </a:solidFill>
                <a:latin typeface="Montserrat"/>
                <a:ea typeface="Montserrat"/>
                <a:cs typeface="Montserrat"/>
                <a:sym typeface="Montserrat"/>
              </a:rPr>
            </a:br>
            <a:endParaRPr>
              <a:solidFill>
                <a:srgbClr val="FFFBFC"/>
              </a:solidFill>
              <a:latin typeface="Montserrat"/>
              <a:ea typeface="Montserrat"/>
              <a:cs typeface="Montserrat"/>
              <a:sym typeface="Montserrat"/>
            </a:endParaRPr>
          </a:p>
          <a:p>
            <a:pPr indent="-342900" lvl="0" marL="457200" rtl="0" algn="l">
              <a:spcBef>
                <a:spcPts val="0"/>
              </a:spcBef>
              <a:spcAft>
                <a:spcPts val="0"/>
              </a:spcAft>
              <a:buClr>
                <a:srgbClr val="FFFBFC"/>
              </a:buClr>
              <a:buSzPts val="1800"/>
              <a:buFont typeface="Montserrat"/>
              <a:buChar char="●"/>
            </a:pPr>
            <a:r>
              <a:rPr lang="en">
                <a:solidFill>
                  <a:srgbClr val="FFFBFC"/>
                </a:solidFill>
                <a:latin typeface="Montserrat"/>
                <a:ea typeface="Montserrat"/>
                <a:cs typeface="Montserrat"/>
                <a:sym typeface="Montserrat"/>
              </a:rPr>
              <a:t>The PTX code will be embedded into the EXE and compiled before running the application, IN this way PTX can be compiled to machine code that matches your specific device</a:t>
            </a:r>
            <a:endParaRPr>
              <a:solidFill>
                <a:srgbClr val="FFFBFC"/>
              </a:solidFill>
              <a:latin typeface="Montserrat"/>
              <a:ea typeface="Montserrat"/>
              <a:cs typeface="Montserrat"/>
              <a:sym typeface="Montserrat"/>
            </a:endParaRPr>
          </a:p>
          <a:p>
            <a:pPr indent="0" lvl="0" marL="457200" rtl="0" algn="l">
              <a:spcBef>
                <a:spcPts val="1600"/>
              </a:spcBef>
              <a:spcAft>
                <a:spcPts val="1600"/>
              </a:spcAft>
              <a:buNone/>
            </a:pPr>
            <a:r>
              <a:t/>
            </a:r>
            <a:endParaRPr>
              <a:solidFill>
                <a:srgbClr val="FFFBFC"/>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